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6" r:id="rId2"/>
    <p:sldId id="268" r:id="rId3"/>
    <p:sldId id="269" r:id="rId4"/>
    <p:sldId id="348" r:id="rId5"/>
    <p:sldId id="327" r:id="rId6"/>
    <p:sldId id="328" r:id="rId7"/>
    <p:sldId id="271" r:id="rId8"/>
    <p:sldId id="311" r:id="rId9"/>
    <p:sldId id="316" r:id="rId10"/>
    <p:sldId id="312" r:id="rId11"/>
    <p:sldId id="313" r:id="rId12"/>
    <p:sldId id="314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272" r:id="rId22"/>
    <p:sldId id="267" r:id="rId23"/>
    <p:sldId id="288" r:id="rId24"/>
    <p:sldId id="326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6699"/>
    <a:srgbClr val="9933FF"/>
    <a:srgbClr val="FF0000"/>
    <a:srgbClr val="0066C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2" autoAdjust="0"/>
    <p:restoredTop sz="86435" autoAdjust="0"/>
  </p:normalViewPr>
  <p:slideViewPr>
    <p:cSldViewPr>
      <p:cViewPr>
        <p:scale>
          <a:sx n="48" d="100"/>
          <a:sy n="48" d="100"/>
        </p:scale>
        <p:origin x="1880" y="3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1728" y="-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B9EAAC-0740-4267-A698-BF4928ECEFF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2CD2E1-FD13-4A7A-B53A-F50B4A159821}">
      <dgm:prSet/>
      <dgm:spPr/>
      <dgm:t>
        <a:bodyPr/>
        <a:lstStyle/>
        <a:p>
          <a:r>
            <a:rPr lang="en-US" dirty="0"/>
            <a:t>Low-level process: (DIP)</a:t>
          </a:r>
        </a:p>
      </dgm:t>
    </dgm:pt>
    <dgm:pt modelId="{F599EE6E-2D46-408E-B8BB-6E94DDF219C1}" type="parTrans" cxnId="{F3212D8C-937E-485E-9C58-D209675FDEB8}">
      <dgm:prSet/>
      <dgm:spPr/>
      <dgm:t>
        <a:bodyPr/>
        <a:lstStyle/>
        <a:p>
          <a:endParaRPr lang="en-US"/>
        </a:p>
      </dgm:t>
    </dgm:pt>
    <dgm:pt modelId="{F2AE1CC1-0F4C-4F62-9CF2-F67524496132}" type="sibTrans" cxnId="{F3212D8C-937E-485E-9C58-D209675FDEB8}">
      <dgm:prSet/>
      <dgm:spPr/>
      <dgm:t>
        <a:bodyPr/>
        <a:lstStyle/>
        <a:p>
          <a:endParaRPr lang="en-US"/>
        </a:p>
      </dgm:t>
    </dgm:pt>
    <dgm:pt modelId="{F782C8AA-897C-4C33-9D6B-E0475927FEB2}">
      <dgm:prSet/>
      <dgm:spPr/>
      <dgm:t>
        <a:bodyPr/>
        <a:lstStyle/>
        <a:p>
          <a:r>
            <a:rPr lang="en-US" i="1" dirty="0"/>
            <a:t>Primitive operations where inputs and outputs are images Major functions: image pre-processing like noise reduction, contrast enhancement, image sharpening, etc.</a:t>
          </a:r>
          <a:endParaRPr lang="en-US" dirty="0"/>
        </a:p>
      </dgm:t>
    </dgm:pt>
    <dgm:pt modelId="{B27DF657-3BDF-40B9-9864-4DE253D4BF2F}" type="parTrans" cxnId="{85997A00-618F-453A-A01A-909DA62BF1F6}">
      <dgm:prSet/>
      <dgm:spPr/>
      <dgm:t>
        <a:bodyPr/>
        <a:lstStyle/>
        <a:p>
          <a:endParaRPr lang="en-US"/>
        </a:p>
      </dgm:t>
    </dgm:pt>
    <dgm:pt modelId="{59BEB6B2-4637-425B-ABFD-065C5E64B024}" type="sibTrans" cxnId="{85997A00-618F-453A-A01A-909DA62BF1F6}">
      <dgm:prSet/>
      <dgm:spPr/>
      <dgm:t>
        <a:bodyPr/>
        <a:lstStyle/>
        <a:p>
          <a:endParaRPr lang="en-US"/>
        </a:p>
      </dgm:t>
    </dgm:pt>
    <dgm:pt modelId="{B24014CE-C72C-491B-9DF6-29052A08CE3A}">
      <dgm:prSet/>
      <dgm:spPr/>
      <dgm:t>
        <a:bodyPr/>
        <a:lstStyle/>
        <a:p>
          <a:r>
            <a:rPr lang="en-US" dirty="0"/>
            <a:t>Mid-level process (DIP, Computer Vision and Pattern Recognition)</a:t>
          </a:r>
        </a:p>
      </dgm:t>
    </dgm:pt>
    <dgm:pt modelId="{B9489516-43ED-4BF6-992D-20A6EA19FBE0}" type="parTrans" cxnId="{76BB03B5-54D8-4885-AFC3-8F4D574607B7}">
      <dgm:prSet/>
      <dgm:spPr/>
      <dgm:t>
        <a:bodyPr/>
        <a:lstStyle/>
        <a:p>
          <a:endParaRPr lang="en-US"/>
        </a:p>
      </dgm:t>
    </dgm:pt>
    <dgm:pt modelId="{BC34D930-5B37-4C32-9AF0-289BE14CBA10}" type="sibTrans" cxnId="{76BB03B5-54D8-4885-AFC3-8F4D574607B7}">
      <dgm:prSet/>
      <dgm:spPr/>
      <dgm:t>
        <a:bodyPr/>
        <a:lstStyle/>
        <a:p>
          <a:endParaRPr lang="en-US"/>
        </a:p>
      </dgm:t>
    </dgm:pt>
    <dgm:pt modelId="{961BADE0-79F5-444A-9638-C575F02D2980}">
      <dgm:prSet/>
      <dgm:spPr/>
      <dgm:t>
        <a:bodyPr/>
        <a:lstStyle/>
        <a:p>
          <a:r>
            <a:rPr lang="en-US" i="1" dirty="0"/>
            <a:t>Inputs are images, outputs are attributes (e.g., edges) major functions: segmentation, description, classification / recognition of objects</a:t>
          </a:r>
          <a:endParaRPr lang="en-US" dirty="0"/>
        </a:p>
      </dgm:t>
    </dgm:pt>
    <dgm:pt modelId="{9EF4AF0C-66FD-41A1-95DC-6EDBF48EDEBB}" type="parTrans" cxnId="{629AD6D4-C376-45D9-8809-583F2F90F68F}">
      <dgm:prSet/>
      <dgm:spPr/>
      <dgm:t>
        <a:bodyPr/>
        <a:lstStyle/>
        <a:p>
          <a:endParaRPr lang="en-US"/>
        </a:p>
      </dgm:t>
    </dgm:pt>
    <dgm:pt modelId="{83784500-ECA3-4785-94E4-D152A134A26E}" type="sibTrans" cxnId="{629AD6D4-C376-45D9-8809-583F2F90F68F}">
      <dgm:prSet/>
      <dgm:spPr/>
      <dgm:t>
        <a:bodyPr/>
        <a:lstStyle/>
        <a:p>
          <a:endParaRPr lang="en-US"/>
        </a:p>
      </dgm:t>
    </dgm:pt>
    <dgm:pt modelId="{CC47FC67-0466-4E13-A8A0-208B8D71E416}">
      <dgm:prSet/>
      <dgm:spPr/>
      <dgm:t>
        <a:bodyPr/>
        <a:lstStyle/>
        <a:p>
          <a:r>
            <a:rPr lang="en-US"/>
            <a:t>High-level process (Computer Vision)</a:t>
          </a:r>
        </a:p>
      </dgm:t>
    </dgm:pt>
    <dgm:pt modelId="{80CBB05F-6790-40C1-8F1E-A7F31344BD61}" type="parTrans" cxnId="{06C80A3A-4388-42B8-81C8-9654C51D4E3B}">
      <dgm:prSet/>
      <dgm:spPr/>
      <dgm:t>
        <a:bodyPr/>
        <a:lstStyle/>
        <a:p>
          <a:endParaRPr lang="en-US"/>
        </a:p>
      </dgm:t>
    </dgm:pt>
    <dgm:pt modelId="{6440B652-3C36-4BBF-92F9-97B389D8E547}" type="sibTrans" cxnId="{06C80A3A-4388-42B8-81C8-9654C51D4E3B}">
      <dgm:prSet/>
      <dgm:spPr/>
      <dgm:t>
        <a:bodyPr/>
        <a:lstStyle/>
        <a:p>
          <a:endParaRPr lang="en-US"/>
        </a:p>
      </dgm:t>
    </dgm:pt>
    <dgm:pt modelId="{CE8392B9-8216-4190-B332-F6C02F7CA2D3}">
      <dgm:prSet/>
      <dgm:spPr/>
      <dgm:t>
        <a:bodyPr/>
        <a:lstStyle/>
        <a:p>
          <a:r>
            <a:rPr lang="en-US" i="1"/>
            <a:t>Make sense of an ensemble of recognized objects; perform the cognitive functions normally associated with vision</a:t>
          </a:r>
          <a:endParaRPr lang="en-US"/>
        </a:p>
      </dgm:t>
    </dgm:pt>
    <dgm:pt modelId="{825AC287-805D-4E5F-BE46-EB34257F665F}" type="parTrans" cxnId="{429EA1B6-9316-4A51-A070-C0DB2C3E4ED9}">
      <dgm:prSet/>
      <dgm:spPr/>
      <dgm:t>
        <a:bodyPr/>
        <a:lstStyle/>
        <a:p>
          <a:endParaRPr lang="en-US"/>
        </a:p>
      </dgm:t>
    </dgm:pt>
    <dgm:pt modelId="{08886873-AF9D-46BA-9015-D1C3122DB89C}" type="sibTrans" cxnId="{429EA1B6-9316-4A51-A070-C0DB2C3E4ED9}">
      <dgm:prSet/>
      <dgm:spPr/>
      <dgm:t>
        <a:bodyPr/>
        <a:lstStyle/>
        <a:p>
          <a:endParaRPr lang="en-US"/>
        </a:p>
      </dgm:t>
    </dgm:pt>
    <dgm:pt modelId="{8FDC6E15-9E85-442F-9C81-CC45BACD6500}" type="pres">
      <dgm:prSet presAssocID="{30B9EAAC-0740-4267-A698-BF4928ECEFFE}" presName="root" presStyleCnt="0">
        <dgm:presLayoutVars>
          <dgm:dir/>
          <dgm:resizeHandles val="exact"/>
        </dgm:presLayoutVars>
      </dgm:prSet>
      <dgm:spPr/>
    </dgm:pt>
    <dgm:pt modelId="{695CDD01-8275-459C-9221-624D4DE37E1C}" type="pres">
      <dgm:prSet presAssocID="{AC2CD2E1-FD13-4A7A-B53A-F50B4A159821}" presName="compNode" presStyleCnt="0"/>
      <dgm:spPr/>
    </dgm:pt>
    <dgm:pt modelId="{A89CE13A-ACBA-4AE7-9760-F258B4CAC186}" type="pres">
      <dgm:prSet presAssocID="{AC2CD2E1-FD13-4A7A-B53A-F50B4A159821}" presName="bgRect" presStyleLbl="bgShp" presStyleIdx="0" presStyleCnt="3"/>
      <dgm:spPr/>
    </dgm:pt>
    <dgm:pt modelId="{FE99A176-DC98-44E9-BE63-26D89EBE01C6}" type="pres">
      <dgm:prSet presAssocID="{AC2CD2E1-FD13-4A7A-B53A-F50B4A1598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0183EA1-9A03-469E-926F-23C33464619B}" type="pres">
      <dgm:prSet presAssocID="{AC2CD2E1-FD13-4A7A-B53A-F50B4A159821}" presName="spaceRect" presStyleCnt="0"/>
      <dgm:spPr/>
    </dgm:pt>
    <dgm:pt modelId="{A0EA7121-D42A-4971-8647-A144F07CC6A5}" type="pres">
      <dgm:prSet presAssocID="{AC2CD2E1-FD13-4A7A-B53A-F50B4A159821}" presName="parTx" presStyleLbl="revTx" presStyleIdx="0" presStyleCnt="6" custLinFactNeighborX="-13689">
        <dgm:presLayoutVars>
          <dgm:chMax val="0"/>
          <dgm:chPref val="0"/>
        </dgm:presLayoutVars>
      </dgm:prSet>
      <dgm:spPr/>
    </dgm:pt>
    <dgm:pt modelId="{A982AEFE-79D8-4BC8-8CCB-E5A3130D8A78}" type="pres">
      <dgm:prSet presAssocID="{AC2CD2E1-FD13-4A7A-B53A-F50B4A159821}" presName="desTx" presStyleLbl="revTx" presStyleIdx="1" presStyleCnt="6" custLinFactNeighborX="-894">
        <dgm:presLayoutVars/>
      </dgm:prSet>
      <dgm:spPr/>
    </dgm:pt>
    <dgm:pt modelId="{B5CAA074-CFC4-416D-8B37-5AD2C036CC88}" type="pres">
      <dgm:prSet presAssocID="{F2AE1CC1-0F4C-4F62-9CF2-F67524496132}" presName="sibTrans" presStyleCnt="0"/>
      <dgm:spPr/>
    </dgm:pt>
    <dgm:pt modelId="{8EC0B2C5-E1D6-452B-A886-45400DCED050}" type="pres">
      <dgm:prSet presAssocID="{B24014CE-C72C-491B-9DF6-29052A08CE3A}" presName="compNode" presStyleCnt="0"/>
      <dgm:spPr/>
    </dgm:pt>
    <dgm:pt modelId="{572B6C2E-0BE3-468B-9CFC-0A4E47FD790D}" type="pres">
      <dgm:prSet presAssocID="{B24014CE-C72C-491B-9DF6-29052A08CE3A}" presName="bgRect" presStyleLbl="bgShp" presStyleIdx="1" presStyleCnt="3" custLinFactNeighborX="-51"/>
      <dgm:spPr/>
    </dgm:pt>
    <dgm:pt modelId="{9067286E-97F4-472D-AB2C-4DEC72ACF081}" type="pres">
      <dgm:prSet presAssocID="{B24014CE-C72C-491B-9DF6-29052A08CE3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DDA12AD-33F1-4607-B900-712BFF1B33A0}" type="pres">
      <dgm:prSet presAssocID="{B24014CE-C72C-491B-9DF6-29052A08CE3A}" presName="spaceRect" presStyleCnt="0"/>
      <dgm:spPr/>
    </dgm:pt>
    <dgm:pt modelId="{0D68440E-9E5C-47FC-87D8-33263AF0A0A5}" type="pres">
      <dgm:prSet presAssocID="{B24014CE-C72C-491B-9DF6-29052A08CE3A}" presName="parTx" presStyleLbl="revTx" presStyleIdx="2" presStyleCnt="6" custLinFactNeighborX="-13689">
        <dgm:presLayoutVars>
          <dgm:chMax val="0"/>
          <dgm:chPref val="0"/>
        </dgm:presLayoutVars>
      </dgm:prSet>
      <dgm:spPr/>
    </dgm:pt>
    <dgm:pt modelId="{39FD92B4-9433-4893-8BC2-716620C0B81A}" type="pres">
      <dgm:prSet presAssocID="{B24014CE-C72C-491B-9DF6-29052A08CE3A}" presName="desTx" presStyleLbl="revTx" presStyleIdx="3" presStyleCnt="6" custLinFactNeighborX="-894">
        <dgm:presLayoutVars/>
      </dgm:prSet>
      <dgm:spPr/>
    </dgm:pt>
    <dgm:pt modelId="{B02F4ABE-7358-4E2A-A236-E1C1FD994BBE}" type="pres">
      <dgm:prSet presAssocID="{BC34D930-5B37-4C32-9AF0-289BE14CBA10}" presName="sibTrans" presStyleCnt="0"/>
      <dgm:spPr/>
    </dgm:pt>
    <dgm:pt modelId="{F585B50B-465B-4003-97B3-048E3A43F74B}" type="pres">
      <dgm:prSet presAssocID="{CC47FC67-0466-4E13-A8A0-208B8D71E416}" presName="compNode" presStyleCnt="0"/>
      <dgm:spPr/>
    </dgm:pt>
    <dgm:pt modelId="{196536D0-DB62-47E1-83CC-110F86ECBE4E}" type="pres">
      <dgm:prSet presAssocID="{CC47FC67-0466-4E13-A8A0-208B8D71E416}" presName="bgRect" presStyleLbl="bgShp" presStyleIdx="2" presStyleCnt="3"/>
      <dgm:spPr/>
    </dgm:pt>
    <dgm:pt modelId="{A31C0698-E1B1-4CCF-9119-7C65F58F8873}" type="pres">
      <dgm:prSet presAssocID="{CC47FC67-0466-4E13-A8A0-208B8D71E4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599E3912-E461-4AA6-A87B-2CD42199832C}" type="pres">
      <dgm:prSet presAssocID="{CC47FC67-0466-4E13-A8A0-208B8D71E416}" presName="spaceRect" presStyleCnt="0"/>
      <dgm:spPr/>
    </dgm:pt>
    <dgm:pt modelId="{D0E737E2-AE56-4ADE-8B69-F918BF7E9DE7}" type="pres">
      <dgm:prSet presAssocID="{CC47FC67-0466-4E13-A8A0-208B8D71E416}" presName="parTx" presStyleLbl="revTx" presStyleIdx="4" presStyleCnt="6" custLinFactNeighborX="-13689">
        <dgm:presLayoutVars>
          <dgm:chMax val="0"/>
          <dgm:chPref val="0"/>
        </dgm:presLayoutVars>
      </dgm:prSet>
      <dgm:spPr/>
    </dgm:pt>
    <dgm:pt modelId="{A422D6FB-4A86-452C-B2F4-5F0744FC1DB5}" type="pres">
      <dgm:prSet presAssocID="{CC47FC67-0466-4E13-A8A0-208B8D71E416}" presName="desTx" presStyleLbl="revTx" presStyleIdx="5" presStyleCnt="6" custLinFactNeighborX="-894">
        <dgm:presLayoutVars/>
      </dgm:prSet>
      <dgm:spPr/>
    </dgm:pt>
  </dgm:ptLst>
  <dgm:cxnLst>
    <dgm:cxn modelId="{85997A00-618F-453A-A01A-909DA62BF1F6}" srcId="{AC2CD2E1-FD13-4A7A-B53A-F50B4A159821}" destId="{F782C8AA-897C-4C33-9D6B-E0475927FEB2}" srcOrd="0" destOrd="0" parTransId="{B27DF657-3BDF-40B9-9864-4DE253D4BF2F}" sibTransId="{59BEB6B2-4637-425B-ABFD-065C5E64B024}"/>
    <dgm:cxn modelId="{06C80A3A-4388-42B8-81C8-9654C51D4E3B}" srcId="{30B9EAAC-0740-4267-A698-BF4928ECEFFE}" destId="{CC47FC67-0466-4E13-A8A0-208B8D71E416}" srcOrd="2" destOrd="0" parTransId="{80CBB05F-6790-40C1-8F1E-A7F31344BD61}" sibTransId="{6440B652-3C36-4BBF-92F9-97B389D8E547}"/>
    <dgm:cxn modelId="{FF93DC47-0380-44F7-BDEB-E43ED6B6E752}" type="presOf" srcId="{AC2CD2E1-FD13-4A7A-B53A-F50B4A159821}" destId="{A0EA7121-D42A-4971-8647-A144F07CC6A5}" srcOrd="0" destOrd="0" presId="urn:microsoft.com/office/officeart/2018/2/layout/IconVerticalSolidList"/>
    <dgm:cxn modelId="{3349627B-9887-411A-8F8F-35A8F1CCB891}" type="presOf" srcId="{30B9EAAC-0740-4267-A698-BF4928ECEFFE}" destId="{8FDC6E15-9E85-442F-9C81-CC45BACD6500}" srcOrd="0" destOrd="0" presId="urn:microsoft.com/office/officeart/2018/2/layout/IconVerticalSolidList"/>
    <dgm:cxn modelId="{F3212D8C-937E-485E-9C58-D209675FDEB8}" srcId="{30B9EAAC-0740-4267-A698-BF4928ECEFFE}" destId="{AC2CD2E1-FD13-4A7A-B53A-F50B4A159821}" srcOrd="0" destOrd="0" parTransId="{F599EE6E-2D46-408E-B8BB-6E94DDF219C1}" sibTransId="{F2AE1CC1-0F4C-4F62-9CF2-F67524496132}"/>
    <dgm:cxn modelId="{852C02A4-EF97-4716-945C-400443CFECEA}" type="presOf" srcId="{CE8392B9-8216-4190-B332-F6C02F7CA2D3}" destId="{A422D6FB-4A86-452C-B2F4-5F0744FC1DB5}" srcOrd="0" destOrd="0" presId="urn:microsoft.com/office/officeart/2018/2/layout/IconVerticalSolidList"/>
    <dgm:cxn modelId="{B7E471A7-65DD-402A-849C-9688EC7EA4F3}" type="presOf" srcId="{F782C8AA-897C-4C33-9D6B-E0475927FEB2}" destId="{A982AEFE-79D8-4BC8-8CCB-E5A3130D8A78}" srcOrd="0" destOrd="0" presId="urn:microsoft.com/office/officeart/2018/2/layout/IconVerticalSolidList"/>
    <dgm:cxn modelId="{3A1702AC-D6DA-4B54-AFD7-99038173B27B}" type="presOf" srcId="{B24014CE-C72C-491B-9DF6-29052A08CE3A}" destId="{0D68440E-9E5C-47FC-87D8-33263AF0A0A5}" srcOrd="0" destOrd="0" presId="urn:microsoft.com/office/officeart/2018/2/layout/IconVerticalSolidList"/>
    <dgm:cxn modelId="{76BB03B5-54D8-4885-AFC3-8F4D574607B7}" srcId="{30B9EAAC-0740-4267-A698-BF4928ECEFFE}" destId="{B24014CE-C72C-491B-9DF6-29052A08CE3A}" srcOrd="1" destOrd="0" parTransId="{B9489516-43ED-4BF6-992D-20A6EA19FBE0}" sibTransId="{BC34D930-5B37-4C32-9AF0-289BE14CBA10}"/>
    <dgm:cxn modelId="{429EA1B6-9316-4A51-A070-C0DB2C3E4ED9}" srcId="{CC47FC67-0466-4E13-A8A0-208B8D71E416}" destId="{CE8392B9-8216-4190-B332-F6C02F7CA2D3}" srcOrd="0" destOrd="0" parTransId="{825AC287-805D-4E5F-BE46-EB34257F665F}" sibTransId="{08886873-AF9D-46BA-9015-D1C3122DB89C}"/>
    <dgm:cxn modelId="{629AD6D4-C376-45D9-8809-583F2F90F68F}" srcId="{B24014CE-C72C-491B-9DF6-29052A08CE3A}" destId="{961BADE0-79F5-444A-9638-C575F02D2980}" srcOrd="0" destOrd="0" parTransId="{9EF4AF0C-66FD-41A1-95DC-6EDBF48EDEBB}" sibTransId="{83784500-ECA3-4785-94E4-D152A134A26E}"/>
    <dgm:cxn modelId="{35AF1EDD-51E3-438F-B16F-E93898ADE059}" type="presOf" srcId="{CC47FC67-0466-4E13-A8A0-208B8D71E416}" destId="{D0E737E2-AE56-4ADE-8B69-F918BF7E9DE7}" srcOrd="0" destOrd="0" presId="urn:microsoft.com/office/officeart/2018/2/layout/IconVerticalSolidList"/>
    <dgm:cxn modelId="{A8BE64EF-BF85-44B2-ADA5-D30BD7294BB4}" type="presOf" srcId="{961BADE0-79F5-444A-9638-C575F02D2980}" destId="{39FD92B4-9433-4893-8BC2-716620C0B81A}" srcOrd="0" destOrd="0" presId="urn:microsoft.com/office/officeart/2018/2/layout/IconVerticalSolidList"/>
    <dgm:cxn modelId="{E2B844C0-658B-428E-AEF9-22E0355562D0}" type="presParOf" srcId="{8FDC6E15-9E85-442F-9C81-CC45BACD6500}" destId="{695CDD01-8275-459C-9221-624D4DE37E1C}" srcOrd="0" destOrd="0" presId="urn:microsoft.com/office/officeart/2018/2/layout/IconVerticalSolidList"/>
    <dgm:cxn modelId="{25E86C63-C081-4175-A123-E9785132A7D4}" type="presParOf" srcId="{695CDD01-8275-459C-9221-624D4DE37E1C}" destId="{A89CE13A-ACBA-4AE7-9760-F258B4CAC186}" srcOrd="0" destOrd="0" presId="urn:microsoft.com/office/officeart/2018/2/layout/IconVerticalSolidList"/>
    <dgm:cxn modelId="{56975093-6098-4189-8FBE-AE03A4C4EB46}" type="presParOf" srcId="{695CDD01-8275-459C-9221-624D4DE37E1C}" destId="{FE99A176-DC98-44E9-BE63-26D89EBE01C6}" srcOrd="1" destOrd="0" presId="urn:microsoft.com/office/officeart/2018/2/layout/IconVerticalSolidList"/>
    <dgm:cxn modelId="{5FD7FFA2-1C42-47CC-888C-795EC4C751F2}" type="presParOf" srcId="{695CDD01-8275-459C-9221-624D4DE37E1C}" destId="{80183EA1-9A03-469E-926F-23C33464619B}" srcOrd="2" destOrd="0" presId="urn:microsoft.com/office/officeart/2018/2/layout/IconVerticalSolidList"/>
    <dgm:cxn modelId="{11EADBA3-F218-4DCB-8130-9D0B94F81F5D}" type="presParOf" srcId="{695CDD01-8275-459C-9221-624D4DE37E1C}" destId="{A0EA7121-D42A-4971-8647-A144F07CC6A5}" srcOrd="3" destOrd="0" presId="urn:microsoft.com/office/officeart/2018/2/layout/IconVerticalSolidList"/>
    <dgm:cxn modelId="{8AA83E8F-0FE4-484D-A91D-D9F8BE07CB28}" type="presParOf" srcId="{695CDD01-8275-459C-9221-624D4DE37E1C}" destId="{A982AEFE-79D8-4BC8-8CCB-E5A3130D8A78}" srcOrd="4" destOrd="0" presId="urn:microsoft.com/office/officeart/2018/2/layout/IconVerticalSolidList"/>
    <dgm:cxn modelId="{DA476709-6DBF-4BBF-98C1-0603989C3340}" type="presParOf" srcId="{8FDC6E15-9E85-442F-9C81-CC45BACD6500}" destId="{B5CAA074-CFC4-416D-8B37-5AD2C036CC88}" srcOrd="1" destOrd="0" presId="urn:microsoft.com/office/officeart/2018/2/layout/IconVerticalSolidList"/>
    <dgm:cxn modelId="{107AAA4C-FED5-4DF3-97AF-AD9DB8081728}" type="presParOf" srcId="{8FDC6E15-9E85-442F-9C81-CC45BACD6500}" destId="{8EC0B2C5-E1D6-452B-A886-45400DCED050}" srcOrd="2" destOrd="0" presId="urn:microsoft.com/office/officeart/2018/2/layout/IconVerticalSolidList"/>
    <dgm:cxn modelId="{E81461C4-2021-45F7-8C8C-49823B520B36}" type="presParOf" srcId="{8EC0B2C5-E1D6-452B-A886-45400DCED050}" destId="{572B6C2E-0BE3-468B-9CFC-0A4E47FD790D}" srcOrd="0" destOrd="0" presId="urn:microsoft.com/office/officeart/2018/2/layout/IconVerticalSolidList"/>
    <dgm:cxn modelId="{A16D879C-A0CF-4E3B-B3BD-A11DF508F916}" type="presParOf" srcId="{8EC0B2C5-E1D6-452B-A886-45400DCED050}" destId="{9067286E-97F4-472D-AB2C-4DEC72ACF081}" srcOrd="1" destOrd="0" presId="urn:microsoft.com/office/officeart/2018/2/layout/IconVerticalSolidList"/>
    <dgm:cxn modelId="{3BBDDBBE-0A97-4436-B615-AF194ABAA256}" type="presParOf" srcId="{8EC0B2C5-E1D6-452B-A886-45400DCED050}" destId="{6DDA12AD-33F1-4607-B900-712BFF1B33A0}" srcOrd="2" destOrd="0" presId="urn:microsoft.com/office/officeart/2018/2/layout/IconVerticalSolidList"/>
    <dgm:cxn modelId="{1D6D28E5-CA3C-4D1D-A50C-EB05FD0A0692}" type="presParOf" srcId="{8EC0B2C5-E1D6-452B-A886-45400DCED050}" destId="{0D68440E-9E5C-47FC-87D8-33263AF0A0A5}" srcOrd="3" destOrd="0" presId="urn:microsoft.com/office/officeart/2018/2/layout/IconVerticalSolidList"/>
    <dgm:cxn modelId="{8F266F0C-0081-4066-A8D5-CCC0A221353B}" type="presParOf" srcId="{8EC0B2C5-E1D6-452B-A886-45400DCED050}" destId="{39FD92B4-9433-4893-8BC2-716620C0B81A}" srcOrd="4" destOrd="0" presId="urn:microsoft.com/office/officeart/2018/2/layout/IconVerticalSolidList"/>
    <dgm:cxn modelId="{E0C505F2-F148-4E45-AE8D-E9FF328F6A45}" type="presParOf" srcId="{8FDC6E15-9E85-442F-9C81-CC45BACD6500}" destId="{B02F4ABE-7358-4E2A-A236-E1C1FD994BBE}" srcOrd="3" destOrd="0" presId="urn:microsoft.com/office/officeart/2018/2/layout/IconVerticalSolidList"/>
    <dgm:cxn modelId="{34608795-43FD-49DD-AFDE-9D9ED6439FC4}" type="presParOf" srcId="{8FDC6E15-9E85-442F-9C81-CC45BACD6500}" destId="{F585B50B-465B-4003-97B3-048E3A43F74B}" srcOrd="4" destOrd="0" presId="urn:microsoft.com/office/officeart/2018/2/layout/IconVerticalSolidList"/>
    <dgm:cxn modelId="{21A8C0BF-F784-419B-BB04-228C0C2A9E03}" type="presParOf" srcId="{F585B50B-465B-4003-97B3-048E3A43F74B}" destId="{196536D0-DB62-47E1-83CC-110F86ECBE4E}" srcOrd="0" destOrd="0" presId="urn:microsoft.com/office/officeart/2018/2/layout/IconVerticalSolidList"/>
    <dgm:cxn modelId="{7E99BE65-CD93-4DB8-A8F5-54B4507DF100}" type="presParOf" srcId="{F585B50B-465B-4003-97B3-048E3A43F74B}" destId="{A31C0698-E1B1-4CCF-9119-7C65F58F8873}" srcOrd="1" destOrd="0" presId="urn:microsoft.com/office/officeart/2018/2/layout/IconVerticalSolidList"/>
    <dgm:cxn modelId="{293C056A-9F20-46B6-9062-D6342B133C3B}" type="presParOf" srcId="{F585B50B-465B-4003-97B3-048E3A43F74B}" destId="{599E3912-E461-4AA6-A87B-2CD42199832C}" srcOrd="2" destOrd="0" presId="urn:microsoft.com/office/officeart/2018/2/layout/IconVerticalSolidList"/>
    <dgm:cxn modelId="{214EFE9C-93C0-442B-93F1-FD4D1054776F}" type="presParOf" srcId="{F585B50B-465B-4003-97B3-048E3A43F74B}" destId="{D0E737E2-AE56-4ADE-8B69-F918BF7E9DE7}" srcOrd="3" destOrd="0" presId="urn:microsoft.com/office/officeart/2018/2/layout/IconVerticalSolidList"/>
    <dgm:cxn modelId="{65B96F4D-5B96-48E5-9476-F27E3C5366B0}" type="presParOf" srcId="{F585B50B-465B-4003-97B3-048E3A43F74B}" destId="{A422D6FB-4A86-452C-B2F4-5F0744FC1DB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CE13A-ACBA-4AE7-9760-F258B4CAC186}">
      <dsp:nvSpPr>
        <dsp:cNvPr id="0" name=""/>
        <dsp:cNvSpPr/>
      </dsp:nvSpPr>
      <dsp:spPr>
        <a:xfrm>
          <a:off x="0" y="679"/>
          <a:ext cx="8763000" cy="15889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9A176-DC98-44E9-BE63-26D89EBE01C6}">
      <dsp:nvSpPr>
        <dsp:cNvPr id="0" name=""/>
        <dsp:cNvSpPr/>
      </dsp:nvSpPr>
      <dsp:spPr>
        <a:xfrm>
          <a:off x="480650" y="358187"/>
          <a:ext cx="873909" cy="8739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A7121-D42A-4971-8647-A144F07CC6A5}">
      <dsp:nvSpPr>
        <dsp:cNvPr id="0" name=""/>
        <dsp:cNvSpPr/>
      </dsp:nvSpPr>
      <dsp:spPr>
        <a:xfrm>
          <a:off x="1295404" y="679"/>
          <a:ext cx="3943350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Low-level process: (DIP)</a:t>
          </a:r>
        </a:p>
      </dsp:txBody>
      <dsp:txXfrm>
        <a:off x="1295404" y="679"/>
        <a:ext cx="3943350" cy="1588926"/>
      </dsp:txXfrm>
    </dsp:sp>
    <dsp:sp modelId="{A982AEFE-79D8-4BC8-8CCB-E5A3130D8A78}">
      <dsp:nvSpPr>
        <dsp:cNvPr id="0" name=""/>
        <dsp:cNvSpPr/>
      </dsp:nvSpPr>
      <dsp:spPr>
        <a:xfrm>
          <a:off x="5751878" y="679"/>
          <a:ext cx="2984440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/>
            <a:t>Primitive operations where inputs and outputs are images Major functions: image pre-processing like noise reduction, contrast enhancement, image sharpening, etc.</a:t>
          </a:r>
          <a:endParaRPr lang="en-US" sz="1500" kern="1200" dirty="0"/>
        </a:p>
      </dsp:txBody>
      <dsp:txXfrm>
        <a:off x="5751878" y="679"/>
        <a:ext cx="2984440" cy="1588926"/>
      </dsp:txXfrm>
    </dsp:sp>
    <dsp:sp modelId="{572B6C2E-0BE3-468B-9CFC-0A4E47FD790D}">
      <dsp:nvSpPr>
        <dsp:cNvPr id="0" name=""/>
        <dsp:cNvSpPr/>
      </dsp:nvSpPr>
      <dsp:spPr>
        <a:xfrm>
          <a:off x="0" y="1986836"/>
          <a:ext cx="8763000" cy="15889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7286E-97F4-472D-AB2C-4DEC72ACF081}">
      <dsp:nvSpPr>
        <dsp:cNvPr id="0" name=""/>
        <dsp:cNvSpPr/>
      </dsp:nvSpPr>
      <dsp:spPr>
        <a:xfrm>
          <a:off x="480650" y="2344345"/>
          <a:ext cx="873909" cy="8739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8440E-9E5C-47FC-87D8-33263AF0A0A5}">
      <dsp:nvSpPr>
        <dsp:cNvPr id="0" name=""/>
        <dsp:cNvSpPr/>
      </dsp:nvSpPr>
      <dsp:spPr>
        <a:xfrm>
          <a:off x="1295404" y="1986836"/>
          <a:ext cx="3943350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Mid-level process (DIP, Computer Vision and Pattern Recognition)</a:t>
          </a:r>
        </a:p>
      </dsp:txBody>
      <dsp:txXfrm>
        <a:off x="1295404" y="1986836"/>
        <a:ext cx="3943350" cy="1588926"/>
      </dsp:txXfrm>
    </dsp:sp>
    <dsp:sp modelId="{39FD92B4-9433-4893-8BC2-716620C0B81A}">
      <dsp:nvSpPr>
        <dsp:cNvPr id="0" name=""/>
        <dsp:cNvSpPr/>
      </dsp:nvSpPr>
      <dsp:spPr>
        <a:xfrm>
          <a:off x="5751878" y="1986836"/>
          <a:ext cx="2984440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/>
            <a:t>Inputs are images, outputs are attributes (e.g., edges) major functions: segmentation, description, classification / recognition of objects</a:t>
          </a:r>
          <a:endParaRPr lang="en-US" sz="1500" kern="1200" dirty="0"/>
        </a:p>
      </dsp:txBody>
      <dsp:txXfrm>
        <a:off x="5751878" y="1986836"/>
        <a:ext cx="2984440" cy="1588926"/>
      </dsp:txXfrm>
    </dsp:sp>
    <dsp:sp modelId="{196536D0-DB62-47E1-83CC-110F86ECBE4E}">
      <dsp:nvSpPr>
        <dsp:cNvPr id="0" name=""/>
        <dsp:cNvSpPr/>
      </dsp:nvSpPr>
      <dsp:spPr>
        <a:xfrm>
          <a:off x="0" y="3972994"/>
          <a:ext cx="8763000" cy="15889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C0698-E1B1-4CCF-9119-7C65F58F8873}">
      <dsp:nvSpPr>
        <dsp:cNvPr id="0" name=""/>
        <dsp:cNvSpPr/>
      </dsp:nvSpPr>
      <dsp:spPr>
        <a:xfrm>
          <a:off x="480650" y="4330503"/>
          <a:ext cx="873909" cy="8739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737E2-AE56-4ADE-8B69-F918BF7E9DE7}">
      <dsp:nvSpPr>
        <dsp:cNvPr id="0" name=""/>
        <dsp:cNvSpPr/>
      </dsp:nvSpPr>
      <dsp:spPr>
        <a:xfrm>
          <a:off x="1295404" y="3972994"/>
          <a:ext cx="3943350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High-level process (Computer Vision)</a:t>
          </a:r>
        </a:p>
      </dsp:txBody>
      <dsp:txXfrm>
        <a:off x="1295404" y="3972994"/>
        <a:ext cx="3943350" cy="1588926"/>
      </dsp:txXfrm>
    </dsp:sp>
    <dsp:sp modelId="{A422D6FB-4A86-452C-B2F4-5F0744FC1DB5}">
      <dsp:nvSpPr>
        <dsp:cNvPr id="0" name=""/>
        <dsp:cNvSpPr/>
      </dsp:nvSpPr>
      <dsp:spPr>
        <a:xfrm>
          <a:off x="5751878" y="3972994"/>
          <a:ext cx="2984440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/>
            <a:t>Make sense of an ensemble of recognized objects; perform the cognitive functions normally associated with vision</a:t>
          </a:r>
          <a:endParaRPr lang="en-US" sz="1500" kern="1200"/>
        </a:p>
      </dsp:txBody>
      <dsp:txXfrm>
        <a:off x="5751878" y="3972994"/>
        <a:ext cx="2984440" cy="1588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3A9A3B7-14CA-2332-723A-9219C21540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6B019E5-47D1-0F94-27A5-48C7FD17B94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E7F172EC-A0B3-CDBF-B60D-3F0839032F3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DB87650B-79BC-2E94-4F04-8134C1FB5AA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 smtClean="0"/>
            </a:lvl1pPr>
          </a:lstStyle>
          <a:p>
            <a:pPr>
              <a:defRPr/>
            </a:pPr>
            <a:fld id="{3295C56F-EC78-4B73-B0BF-172B440CE5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55DC739-579E-DE25-F3B1-C0C25E16F7A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8E771A0-1DD6-2A45-F2C7-080F171773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4A96D82-D89D-A776-7EE1-BFCBAD5271C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0BDD7366-A6E0-98A3-AFF4-ED954D09CFB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43A9AADA-039C-F6EB-09D4-3FA1AA94130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F3D1CC42-5E3D-8B07-8373-081EB83576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F8D551A-898C-4979-8159-A64A998CE2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52F4ACF-4DCA-8559-EA1D-4DDCF6F75F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728E0C-8B01-452B-A86C-B2870D223E59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F615D56F-3DE0-8A07-791D-5375C3C289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E3ECA2E-339C-83AA-B72D-1AB878D76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402AA700-9E9A-14F3-F2C0-8F6072D698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69E1A2-876B-40D0-B5B4-6A8D46751E85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D52BE8C4-4352-4EA5-FCAF-1BA34AB284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0A49EFA-224A-2483-363D-03D483A8CA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EA23DDA5-3740-76B9-F452-970164406F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FA11E9-0634-47E3-AFD3-96FF0D8DDAA2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CC3CEA15-65A5-E84E-1656-B2B1412051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3BBDF07A-5CB4-A577-CDB0-6231AA357D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349157EA-3F38-EAC6-874D-781290BBFA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CA960F2-9CA4-45C7-968F-020CA0A32853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DADC9F5C-A39C-A9C3-3F4B-4D4FED7DEC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3F4D1F39-0D0D-BE18-0E86-252BA6069E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933D8286-C932-127A-7B11-213FB1C96C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648650D-86CC-4DB7-8981-07A0A7AEBFE7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947FAF5-8E95-D7E3-6E02-67DC769135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6FC63C80-34EC-228A-00EF-60F81AC94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1AAF5592-B6E2-6676-0069-EC68BAF946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75B6AF-DD92-449E-B7B0-068B45541A66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51239DC0-8EFA-C91A-D0E7-F70AB8A3C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E502E03D-FE11-0752-82CF-606F256FD6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B847A90B-8550-625B-7CA8-1E50C9E96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346877D-CD79-4C34-8561-E5CCECCC13ED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CDAA463-F8CD-DC69-A458-7B11FCA411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5D4053DB-02CB-0420-0077-466A7ACC2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87DEF087-53DE-29E9-2DF3-A7D981DB55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AD0D7D-09E0-4FBC-8059-4E25BECAFEFA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DD9B612-3455-3C25-D269-280FCE5019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4703D31-8456-6EFB-C530-206999BF9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06CCFAA0-2009-E999-782E-87988F0CB3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A1EC353-1E09-4761-9171-F840A6E894F2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793E480-A131-AE2B-E609-0DAF73715B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E12B00EA-C2E8-68DD-4F4F-446B15ED20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097694CE-1343-7F7B-EA3D-3B1126EA29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0F16296-D75C-40E4-9BA7-FEC4EE2022FD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CFB46445-DFA4-5A5D-B414-A85B911A72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A5C64697-8015-2E5C-AC9D-701D23935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1E3A80A7-C804-79AA-09F4-50B98C89B3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20A1BA5-FFF8-47CD-90E9-AAE0E1969FA6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C43036C3-5DF9-1217-EA7E-D4F830DBF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AAD960D0-A7E1-E5E0-CAB0-F53FA5EED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907621C-E1D2-4C8E-D810-B131B921AF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A2CED27-341A-4E89-9A4D-2D40E9415DDC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FB07E78-03CC-A103-1176-350CED1549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B6AF6BB3-B56A-74D5-AC5B-2360ACA80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29A3E434-B048-A644-FE5A-3BE86E381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5427706-CDB0-4283-BD5A-E61D637E11CE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2DEE470D-1081-4FE1-7772-52615BE8F3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8AA2B8D3-D79F-9024-FB68-2C1DBD256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FAC2C803-F6B3-66CA-53D3-151D672EF9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E2DE7C5-F91C-43F0-8FE9-A999048FDC8D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9CE9C555-26A6-E9E4-2769-6246006D0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8B17A863-B1C2-6CD4-60C9-FD0946F8B8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68B1A879-1739-919B-889C-475D559F56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367DD65-A700-4954-B414-4C7710DEF2F0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A02478DE-9539-8D42-DF4A-1DC950ED96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92CFBC31-165A-5F16-E5E1-A6609B8715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6C6C1289-3060-6CD0-A5D0-A4BEA5AB38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0CFA952-C2B4-4D8B-A380-F37D4589BFC6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A3C6C6AB-2F56-F494-93AA-CBCC11321A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FA4ED657-CC63-11D4-AD2E-88E9194C7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3EFA9140-C7AF-27E6-43B5-421AFEE0E5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540C6A-0A16-4DD4-A05A-275AA5E1454D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CF6A172-10D1-461F-CED3-5FFF477696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A7797874-4281-B2D6-B7B2-855C036D9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52B81B5B-0101-013F-C536-ED0E958AC5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7C8304-8295-4929-BD7E-B34B9AB67DC7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97E77EB2-61B4-3C4D-0754-D858A87D0B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DB731B52-F52C-963E-A0D4-754114B7C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67850A03-3BE2-DAAD-59C6-0E2EE29EAC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B0FD36-0908-4EC5-81F8-0E462DF09ECE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C6D4D0B9-DCA5-C7C6-96A2-F1DC5B698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015F1EF9-08F1-1418-8279-24DA58307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82DAEB39-8E08-D346-D1B0-B9C35419C3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B882C5-B7CE-4CD7-AD0E-8D89EA34BCD2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2ECA2625-5B58-16B4-F450-C5D56EAF1A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E17D9A9-9969-F101-09D9-78CE59B3B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98160A5D-F15E-89E8-DB04-9DDA7C5E72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410ED2E-4E23-44A1-9B2C-34F56EDFCC6B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FF2C7B70-BC18-1138-C066-A0CDB3E965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C8DB4DA-E29E-54F4-AACF-C422A7DF4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0BE34EEB-6284-3350-1EB7-4E9F833832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2A2D28-D7DE-4240-AFE1-1880D4EC1D2B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8EA5D3F-76D2-001B-D487-731E90D7E0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9EE903B2-CEED-2226-26D0-3FF1F3B1D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9EDA4800-4F80-E9A6-B4A9-DF5A12C831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69AA1E3-377F-4CA8-ABA1-3F72E68A7287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E1217E3-7421-3B9B-D137-E0597A2E21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7D7A4A39-0AAE-DE72-F17A-E90DE10FF0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B8A6A41-B3CF-A3F6-5C3B-CE13E87484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30C07-7BE1-48B1-9140-0871B28EFCE2}" type="datetime1">
              <a:rPr lang="en-US" smtClean="0"/>
              <a:t>9/4/2024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6DA47D2-0723-4692-DF40-6AA8FE11F6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358242-3F65-D663-1C5B-DD8F2B98AD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15BE1-EAD3-4346-9C41-77C7E1D6A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167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7B61E64-8F1F-5967-4992-E55951847E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989F98-07A9-4CCC-B063-DFABAAF9B715}" type="datetime1">
              <a:rPr lang="en-US" smtClean="0"/>
              <a:t>9/4/2024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709B8D-EC59-BBE8-6C9E-DF65A7157D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2B9970-798E-E3CD-B3F3-DA356331E2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74DD7-D9AE-4A0C-B57F-CCC8F19E6A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905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19075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1985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C7885D-D48E-ED81-CB29-182D8C77E2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C44E4D-C84E-40F5-A97A-66A257114A31}" type="datetime1">
              <a:rPr lang="en-US" smtClean="0"/>
              <a:t>9/4/2024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9C9331-8398-33F1-1F81-ED186C0874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6F50388-0267-884C-D629-51FB997EEB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6FD65-158F-45CE-98BB-4DD20E2D61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17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E4426A8-9360-54AC-1A6C-6E1E5E1514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18BA4-64A3-4575-963D-5B8366BDE945}" type="datetime1">
              <a:rPr lang="en-US" smtClean="0"/>
              <a:t>9/4/2024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A2D69F-3D3A-CB29-D8FD-DDCBCD590A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28477F-B425-D0F3-89A9-F169D93BD1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62BBA-105F-4635-ADB0-CEF0E5C65B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29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2EF37D-2C4F-FCEF-85BA-D815E4AAC0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8F3AA-B584-4DC6-82E2-A993F9CD43C7}" type="datetime1">
              <a:rPr lang="en-US" smtClean="0"/>
              <a:t>9/4/2024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59DCC0-FC4D-DA9F-C713-9FED8F3A6C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1C8656-F079-CD08-608F-42C0F081C0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39548-0CBB-4003-B110-0E2C3F3FAC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086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A8F4AB-BDDE-A21F-BE7E-F52E3B8331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147AE-5D32-40C2-AA2B-AB19C3B82994}" type="datetime1">
              <a:rPr lang="en-US" smtClean="0"/>
              <a:t>9/4/2024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4F9761-D5E5-AF83-239F-B31AC631B7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EEF2E-99B3-8BF1-9CCD-B979AF2212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0F54A9-1698-4557-80A9-2BB109E98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581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9DA4694-8CDA-E6A0-3873-F05A3CE260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DF562-F8DC-4CF7-9149-3C9D5CA1878F}" type="datetime1">
              <a:rPr lang="en-US" smtClean="0"/>
              <a:t>9/4/2024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A7849E-9BEB-F6D1-7901-82BC530917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3B70153-5882-B6DF-BFC2-1F5507C294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EFF63-9DC4-446F-BCA6-102EF4AFBD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862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02CF5FE-B6E2-AB4E-EFEF-A04932C0EF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B3773-D03B-4097-B253-A5BA98CD567D}" type="datetime1">
              <a:rPr lang="en-US" smtClean="0"/>
              <a:t>9/4/2024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612DA14-BF49-2ADE-D6AC-5CF37D0675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1AC1CA8-7906-7E16-B1BD-6F16E45789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5F95B-33E9-4C00-A574-DE68BDDB16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34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4390CF9-03F5-CEA4-6506-10F353DE30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14A83-4EA7-4EFD-9FD7-878E64334CF6}" type="datetime1">
              <a:rPr lang="en-US" smtClean="0"/>
              <a:t>9/4/2024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D74E35D-6C92-E22B-DAAE-248E33C21E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387494B-93E2-DDD0-AA98-7B2ABDDC9D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25364-B82C-4608-9027-FBBBAB7FF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986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92666-AEAD-9F06-67D7-F800CF5EA1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483C1-1AC6-4705-8B04-2027E7F0E0C9}" type="datetime1">
              <a:rPr lang="en-US" smtClean="0"/>
              <a:t>9/4/2024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515D79-B115-7422-A28E-07533A5DC6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610DCB-3853-1C23-FF6A-A9E35B7B2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2E096-8122-477D-80C6-E8890B3094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03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34E89-E282-1FFD-79A1-F314EE2959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00A639-276D-4A54-B005-41453266D6B7}" type="datetime1">
              <a:rPr lang="en-US" smtClean="0"/>
              <a:t>9/4/2024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21663-5E18-D76C-3E92-ECD6501489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2339A-4B31-8474-CAB2-9231B93C1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C8824-D48D-4880-AC5D-54861D23AB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475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5E0DDB6-867D-E726-3B5B-293841655E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2D3E7BF-C118-981D-358B-1797719C50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A25E3FE-C9C3-7CD9-F065-974EDFF5211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fld id="{757687D8-C557-424B-9A1E-AFB4BF4F3878}" type="datetime1">
              <a:rPr lang="en-US" smtClean="0"/>
              <a:t>9/4/2024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CA889E4-642F-C734-BE02-06F879631C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66800" y="6553200"/>
            <a:ext cx="7391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>
              <a:defRPr/>
            </a:pPr>
            <a:r>
              <a:rPr lang="en-US" dirty="0"/>
              <a:t>CUI, Lahore Campus -- CSC 331: Digital Image Processing --  © Dr. Usama Ijaz Bajwa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2342C4A-7A3E-F532-60C0-12E10AFB287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5532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AF8FD7A8-F54D-4F35-A6FD-E77F1134B3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53ABAA80-9EEA-8CFE-FABD-B2B9A13BB16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635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40000"/>
        </a:spcBef>
        <a:spcAft>
          <a:spcPct val="20000"/>
        </a:spcAft>
        <a:buClr>
          <a:srgbClr val="0066CC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20000"/>
        </a:spcAft>
        <a:buChar char="–"/>
        <a:defRPr sz="2400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>
            <a:extLst>
              <a:ext uri="{FF2B5EF4-FFF2-40B4-BE49-F238E27FC236}">
                <a16:creationId xmlns:a16="http://schemas.microsoft.com/office/drawing/2014/main" id="{EDCA8437-A093-3A2F-88EF-3820D9785FF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46DA58B-4202-42D5-AA7F-C994555F65DD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4099" name="Footer Placeholder 4">
            <a:extLst>
              <a:ext uri="{FF2B5EF4-FFF2-40B4-BE49-F238E27FC236}">
                <a16:creationId xmlns:a16="http://schemas.microsoft.com/office/drawing/2014/main" id="{14BAC84F-9B7A-772E-602E-4C3BEB4F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/>
              <a:t>CUI, Lahore Campus -- CSC 331: Digital Image Processing --  © Dr. Usama Ijaz Bajwa</a:t>
            </a:r>
          </a:p>
        </p:txBody>
      </p:sp>
      <p:sp>
        <p:nvSpPr>
          <p:cNvPr id="4100" name="Slide Number Placeholder 5">
            <a:extLst>
              <a:ext uri="{FF2B5EF4-FFF2-40B4-BE49-F238E27FC236}">
                <a16:creationId xmlns:a16="http://schemas.microsoft.com/office/drawing/2014/main" id="{331E0067-B222-3825-D557-4A6DBC9E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83BC016-8434-4B2E-A63D-A4D2D3B3ED96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A3350094-2D8C-9D5A-13F4-753593360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</a:p>
        </p:txBody>
      </p:sp>
      <p:sp>
        <p:nvSpPr>
          <p:cNvPr id="4102" name="Rectangle 4">
            <a:extLst>
              <a:ext uri="{FF2B5EF4-FFF2-40B4-BE49-F238E27FC236}">
                <a16:creationId xmlns:a16="http://schemas.microsoft.com/office/drawing/2014/main" id="{A61C176A-F424-F291-E67A-FEB8A1262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4103" name="Rectangle 5">
            <a:extLst>
              <a:ext uri="{FF2B5EF4-FFF2-40B4-BE49-F238E27FC236}">
                <a16:creationId xmlns:a16="http://schemas.microsoft.com/office/drawing/2014/main" id="{5121B421-12EC-B9FC-9F33-3B4AA82D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4104" name="Rectangle 6">
            <a:extLst>
              <a:ext uri="{FF2B5EF4-FFF2-40B4-BE49-F238E27FC236}">
                <a16:creationId xmlns:a16="http://schemas.microsoft.com/office/drawing/2014/main" id="{2412E74C-66BE-D348-0BFE-1E2256FD0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4105" name="Rectangle 7">
            <a:extLst>
              <a:ext uri="{FF2B5EF4-FFF2-40B4-BE49-F238E27FC236}">
                <a16:creationId xmlns:a16="http://schemas.microsoft.com/office/drawing/2014/main" id="{7361CEBC-0440-DAFC-803E-F39890B0D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4106" name="Rectangle 9">
            <a:extLst>
              <a:ext uri="{FF2B5EF4-FFF2-40B4-BE49-F238E27FC236}">
                <a16:creationId xmlns:a16="http://schemas.microsoft.com/office/drawing/2014/main" id="{1503FAD7-1065-8DB3-F040-B893FBC0EB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763000" cy="55626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400" b="1" dirty="0">
                <a:solidFill>
                  <a:schemeClr val="accent2"/>
                </a:solidFill>
              </a:rPr>
              <a:t>Categorization according to image sources</a:t>
            </a:r>
            <a:endParaRPr lang="en-US" altLang="en-US" sz="2400" dirty="0"/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</a:rPr>
              <a:t>Electromagnetic (EM) band Imaging </a:t>
            </a:r>
          </a:p>
          <a:p>
            <a:pPr marL="803275" lvl="1" indent="-346075" eaLnBrk="1" hangingPunct="1"/>
            <a:r>
              <a:rPr lang="en-US" altLang="en-US" sz="2000" dirty="0">
                <a:solidFill>
                  <a:srgbClr val="000000"/>
                </a:solidFill>
              </a:rPr>
              <a:t>Gamma ray images</a:t>
            </a:r>
          </a:p>
          <a:p>
            <a:pPr marL="803275" lvl="1" indent="-346075" eaLnBrk="1" hangingPunct="1"/>
            <a:r>
              <a:rPr lang="en-US" altLang="en-US" sz="2000" dirty="0">
                <a:solidFill>
                  <a:srgbClr val="000000"/>
                </a:solidFill>
              </a:rPr>
              <a:t>x-ray band images</a:t>
            </a:r>
          </a:p>
          <a:p>
            <a:pPr marL="803275" lvl="1" indent="-346075" eaLnBrk="1" hangingPunct="1"/>
            <a:r>
              <a:rPr lang="en-US" altLang="en-US" sz="2000" dirty="0">
                <a:solidFill>
                  <a:srgbClr val="000000"/>
                </a:solidFill>
              </a:rPr>
              <a:t>ultra-violet band images</a:t>
            </a:r>
          </a:p>
          <a:p>
            <a:pPr marL="803275" lvl="1" indent="-346075" eaLnBrk="1" hangingPunct="1"/>
            <a:r>
              <a:rPr lang="en-US" altLang="en-US" sz="2000" dirty="0">
                <a:solidFill>
                  <a:srgbClr val="000000"/>
                </a:solidFill>
              </a:rPr>
              <a:t>visual light and infra-red images</a:t>
            </a:r>
          </a:p>
          <a:p>
            <a:pPr marL="803275" lvl="1" indent="-346075" eaLnBrk="1" hangingPunct="1"/>
            <a:r>
              <a:rPr lang="en-US" altLang="en-US" sz="2000" dirty="0">
                <a:solidFill>
                  <a:srgbClr val="000000"/>
                </a:solidFill>
              </a:rPr>
              <a:t>Imaging based on micro-waves and radio waves</a:t>
            </a: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</a:rPr>
              <a:t>Non-EM band Imaging </a:t>
            </a:r>
          </a:p>
          <a:p>
            <a:pPr marL="803275" lvl="1" indent="-346075" eaLnBrk="1" hangingPunct="1"/>
            <a:r>
              <a:rPr lang="en-US" altLang="en-US" sz="2000" dirty="0">
                <a:solidFill>
                  <a:srgbClr val="000000"/>
                </a:solidFill>
              </a:rPr>
              <a:t>Acoustic and ultrasonic images </a:t>
            </a:r>
          </a:p>
          <a:p>
            <a:pPr marL="803275" lvl="1" indent="-346075" eaLnBrk="1" hangingPunct="1"/>
            <a:r>
              <a:rPr lang="en-US" altLang="en-US" sz="2000" dirty="0">
                <a:solidFill>
                  <a:srgbClr val="000000"/>
                </a:solidFill>
              </a:rPr>
              <a:t>Electron Microscopy</a:t>
            </a:r>
          </a:p>
          <a:p>
            <a:pPr marL="803275" lvl="1" indent="-346075" eaLnBrk="1" hangingPunct="1"/>
            <a:r>
              <a:rPr lang="en-US" altLang="en-US" sz="2000" dirty="0">
                <a:solidFill>
                  <a:srgbClr val="000000"/>
                </a:solidFill>
              </a:rPr>
              <a:t>Computer-generated synthetic images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3">
            <a:extLst>
              <a:ext uri="{FF2B5EF4-FFF2-40B4-BE49-F238E27FC236}">
                <a16:creationId xmlns:a16="http://schemas.microsoft.com/office/drawing/2014/main" id="{402C7667-2BA1-106A-EF9B-8D166B43086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8F1976E-4830-46AD-A276-A38CC9620FFB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22531" name="Footer Placeholder 4">
            <a:extLst>
              <a:ext uri="{FF2B5EF4-FFF2-40B4-BE49-F238E27FC236}">
                <a16:creationId xmlns:a16="http://schemas.microsoft.com/office/drawing/2014/main" id="{D2EE1F98-0B59-4B6F-A68A-5204AAC9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22532" name="Slide Number Placeholder 5">
            <a:extLst>
              <a:ext uri="{FF2B5EF4-FFF2-40B4-BE49-F238E27FC236}">
                <a16:creationId xmlns:a16="http://schemas.microsoft.com/office/drawing/2014/main" id="{7128B1D1-080B-C577-62A2-D5A26E3D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ADC2972-3D6A-4152-BA85-86F24976EABD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22533" name="Rectangle 2">
            <a:extLst>
              <a:ext uri="{FF2B5EF4-FFF2-40B4-BE49-F238E27FC236}">
                <a16:creationId xmlns:a16="http://schemas.microsoft.com/office/drawing/2014/main" id="{1147E1F1-291C-EABA-7DEF-B69210F554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  <a:endParaRPr lang="en-US" altLang="en-US" sz="4000">
              <a:solidFill>
                <a:srgbClr val="000000"/>
              </a:solidFill>
              <a:latin typeface="Wingdings3" charset="0"/>
            </a:endParaRPr>
          </a:p>
        </p:txBody>
      </p:sp>
      <p:sp>
        <p:nvSpPr>
          <p:cNvPr id="22534" name="Content Placeholder 1">
            <a:extLst>
              <a:ext uri="{FF2B5EF4-FFF2-40B4-BE49-F238E27FC236}">
                <a16:creationId xmlns:a16="http://schemas.microsoft.com/office/drawing/2014/main" id="{CDC4B0F0-D07E-8034-E52F-68DC05B959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2535" name="Picture 4">
            <a:extLst>
              <a:ext uri="{FF2B5EF4-FFF2-40B4-BE49-F238E27FC236}">
                <a16:creationId xmlns:a16="http://schemas.microsoft.com/office/drawing/2014/main" id="{8ADC79DA-1558-0F76-8A94-28AE2FFA7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1066800"/>
            <a:ext cx="1704975" cy="554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6" name="Picture 5">
            <a:extLst>
              <a:ext uri="{FF2B5EF4-FFF2-40B4-BE49-F238E27FC236}">
                <a16:creationId xmlns:a16="http://schemas.microsoft.com/office/drawing/2014/main" id="{BAF33120-22A5-183E-D783-2EDEB1C87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420528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>
            <a:extLst>
              <a:ext uri="{FF2B5EF4-FFF2-40B4-BE49-F238E27FC236}">
                <a16:creationId xmlns:a16="http://schemas.microsoft.com/office/drawing/2014/main" id="{6631AFD0-B119-0789-B54C-CFFCAC1FBA3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C699556-B60C-4042-9538-2DE8CC876ED1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24579" name="Footer Placeholder 4">
            <a:extLst>
              <a:ext uri="{FF2B5EF4-FFF2-40B4-BE49-F238E27FC236}">
                <a16:creationId xmlns:a16="http://schemas.microsoft.com/office/drawing/2014/main" id="{57E1E58F-3CC6-E67C-A644-7D1F6E3F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24580" name="Slide Number Placeholder 5">
            <a:extLst>
              <a:ext uri="{FF2B5EF4-FFF2-40B4-BE49-F238E27FC236}">
                <a16:creationId xmlns:a16="http://schemas.microsoft.com/office/drawing/2014/main" id="{703A2CF9-7B5E-E4C9-D15A-00A285B3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B792562-8EF8-42A5-A6CC-CD986BB89063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24581" name="Rectangle 2">
            <a:extLst>
              <a:ext uri="{FF2B5EF4-FFF2-40B4-BE49-F238E27FC236}">
                <a16:creationId xmlns:a16="http://schemas.microsoft.com/office/drawing/2014/main" id="{082F20E2-28B6-6009-B00C-DAC69F3B15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  <a:endParaRPr lang="en-US" altLang="en-US" sz="4000">
              <a:solidFill>
                <a:srgbClr val="000000"/>
              </a:solidFill>
              <a:latin typeface="Wingdings3" charset="0"/>
            </a:endParaRPr>
          </a:p>
        </p:txBody>
      </p:sp>
      <p:sp>
        <p:nvSpPr>
          <p:cNvPr id="24582" name="Content Placeholder 1">
            <a:extLst>
              <a:ext uri="{FF2B5EF4-FFF2-40B4-BE49-F238E27FC236}">
                <a16:creationId xmlns:a16="http://schemas.microsoft.com/office/drawing/2014/main" id="{0CA0BE38-0C28-AD6C-27BD-7890AB6138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4583" name="Picture 4">
            <a:extLst>
              <a:ext uri="{FF2B5EF4-FFF2-40B4-BE49-F238E27FC236}">
                <a16:creationId xmlns:a16="http://schemas.microsoft.com/office/drawing/2014/main" id="{013F3C83-E3F9-1AFD-4CC9-B2C8A218D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990600"/>
            <a:ext cx="313213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4" name="Picture 6">
            <a:extLst>
              <a:ext uri="{FF2B5EF4-FFF2-40B4-BE49-F238E27FC236}">
                <a16:creationId xmlns:a16="http://schemas.microsoft.com/office/drawing/2014/main" id="{C8BC2C08-09DE-C8F7-E7E4-C02C8D476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5638800"/>
            <a:ext cx="62817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ate Placeholder 3">
            <a:extLst>
              <a:ext uri="{FF2B5EF4-FFF2-40B4-BE49-F238E27FC236}">
                <a16:creationId xmlns:a16="http://schemas.microsoft.com/office/drawing/2014/main" id="{45D0C2A0-1FF0-0116-112A-6117D60AF5D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8C0F9A5-59D2-4512-A352-440DFD8B557E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26627" name="Footer Placeholder 4">
            <a:extLst>
              <a:ext uri="{FF2B5EF4-FFF2-40B4-BE49-F238E27FC236}">
                <a16:creationId xmlns:a16="http://schemas.microsoft.com/office/drawing/2014/main" id="{C757EB3C-A77A-3591-38EE-10B4894D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26628" name="Slide Number Placeholder 5">
            <a:extLst>
              <a:ext uri="{FF2B5EF4-FFF2-40B4-BE49-F238E27FC236}">
                <a16:creationId xmlns:a16="http://schemas.microsoft.com/office/drawing/2014/main" id="{C5BFB474-3999-44AF-35C0-632353B4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1E0716A-E745-48F0-8943-108D120AAF38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26629" name="Rectangle 2">
            <a:extLst>
              <a:ext uri="{FF2B5EF4-FFF2-40B4-BE49-F238E27FC236}">
                <a16:creationId xmlns:a16="http://schemas.microsoft.com/office/drawing/2014/main" id="{D338C6A7-F694-9FF1-AD73-5F9F61519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  <a:endParaRPr lang="en-US" altLang="en-US" sz="4000">
              <a:solidFill>
                <a:srgbClr val="000000"/>
              </a:solidFill>
              <a:latin typeface="Wingdings3" charset="0"/>
            </a:endParaRPr>
          </a:p>
        </p:txBody>
      </p:sp>
      <p:sp>
        <p:nvSpPr>
          <p:cNvPr id="26630" name="Content Placeholder 1">
            <a:extLst>
              <a:ext uri="{FF2B5EF4-FFF2-40B4-BE49-F238E27FC236}">
                <a16:creationId xmlns:a16="http://schemas.microsoft.com/office/drawing/2014/main" id="{69E890AE-6747-5FAD-3418-4B3FF5B328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6631" name="Picture 4">
            <a:extLst>
              <a:ext uri="{FF2B5EF4-FFF2-40B4-BE49-F238E27FC236}">
                <a16:creationId xmlns:a16="http://schemas.microsoft.com/office/drawing/2014/main" id="{848EA04D-1FC7-F1B7-14BD-7FE1BC1B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1157288"/>
            <a:ext cx="1973263" cy="425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2" name="Picture 5">
            <a:extLst>
              <a:ext uri="{FF2B5EF4-FFF2-40B4-BE49-F238E27FC236}">
                <a16:creationId xmlns:a16="http://schemas.microsoft.com/office/drawing/2014/main" id="{E67EA598-F2C8-394F-D517-CF0056DA5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42799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3">
            <a:extLst>
              <a:ext uri="{FF2B5EF4-FFF2-40B4-BE49-F238E27FC236}">
                <a16:creationId xmlns:a16="http://schemas.microsoft.com/office/drawing/2014/main" id="{E062E608-8652-ABD0-F677-1A3912F39C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8E54045-B7F4-4E9A-813A-ED5D4F0AE554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28675" name="Footer Placeholder 4">
            <a:extLst>
              <a:ext uri="{FF2B5EF4-FFF2-40B4-BE49-F238E27FC236}">
                <a16:creationId xmlns:a16="http://schemas.microsoft.com/office/drawing/2014/main" id="{DF1AEB8F-44ED-FB86-9FDA-92909115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28676" name="Slide Number Placeholder 5">
            <a:extLst>
              <a:ext uri="{FF2B5EF4-FFF2-40B4-BE49-F238E27FC236}">
                <a16:creationId xmlns:a16="http://schemas.microsoft.com/office/drawing/2014/main" id="{8A4E7D38-C48B-435D-071C-20F1A81A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0B69FCD-923E-42B5-9E6F-00A95E8114D1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28677" name="Rectangle 2">
            <a:extLst>
              <a:ext uri="{FF2B5EF4-FFF2-40B4-BE49-F238E27FC236}">
                <a16:creationId xmlns:a16="http://schemas.microsoft.com/office/drawing/2014/main" id="{2EAC9621-FDD0-AC81-E03F-2D3AE94CA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  <a:endParaRPr lang="en-US" altLang="en-US" sz="4000">
              <a:solidFill>
                <a:srgbClr val="000000"/>
              </a:solidFill>
              <a:latin typeface="Wingdings3" charset="0"/>
            </a:endParaRPr>
          </a:p>
        </p:txBody>
      </p:sp>
      <p:sp>
        <p:nvSpPr>
          <p:cNvPr id="28678" name="Content Placeholder 1">
            <a:extLst>
              <a:ext uri="{FF2B5EF4-FFF2-40B4-BE49-F238E27FC236}">
                <a16:creationId xmlns:a16="http://schemas.microsoft.com/office/drawing/2014/main" id="{5C2A5DFE-7BD2-A4AA-6CF7-8FC5C6E993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8679" name="Picture 4">
            <a:extLst>
              <a:ext uri="{FF2B5EF4-FFF2-40B4-BE49-F238E27FC236}">
                <a16:creationId xmlns:a16="http://schemas.microsoft.com/office/drawing/2014/main" id="{B9CD4DE8-FB5C-0234-7CE0-2EE8D2EA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4038600" cy="548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0" name="Picture 5">
            <a:extLst>
              <a:ext uri="{FF2B5EF4-FFF2-40B4-BE49-F238E27FC236}">
                <a16:creationId xmlns:a16="http://schemas.microsoft.com/office/drawing/2014/main" id="{BA4666BA-0993-6294-E3BA-5B0B36A18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3" y="1093788"/>
            <a:ext cx="1603375" cy="203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1" name="Picture 10">
            <a:extLst>
              <a:ext uri="{FF2B5EF4-FFF2-40B4-BE49-F238E27FC236}">
                <a16:creationId xmlns:a16="http://schemas.microsoft.com/office/drawing/2014/main" id="{A1818574-3450-FB74-5C4F-6350494D6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76600"/>
            <a:ext cx="3692525" cy="333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2" name="Picture 9">
            <a:extLst>
              <a:ext uri="{FF2B5EF4-FFF2-40B4-BE49-F238E27FC236}">
                <a16:creationId xmlns:a16="http://schemas.microsoft.com/office/drawing/2014/main" id="{BE87515D-683F-448E-F111-D3D7A059F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1600200"/>
            <a:ext cx="1722437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3">
            <a:extLst>
              <a:ext uri="{FF2B5EF4-FFF2-40B4-BE49-F238E27FC236}">
                <a16:creationId xmlns:a16="http://schemas.microsoft.com/office/drawing/2014/main" id="{27B9F5E3-5772-4994-170E-B0FD76C842E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E84BAA8-F329-456B-A507-E5A069F92332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30723" name="Footer Placeholder 4">
            <a:extLst>
              <a:ext uri="{FF2B5EF4-FFF2-40B4-BE49-F238E27FC236}">
                <a16:creationId xmlns:a16="http://schemas.microsoft.com/office/drawing/2014/main" id="{DDF2B447-2B4E-AEC9-B406-0BE51179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30724" name="Slide Number Placeholder 5">
            <a:extLst>
              <a:ext uri="{FF2B5EF4-FFF2-40B4-BE49-F238E27FC236}">
                <a16:creationId xmlns:a16="http://schemas.microsoft.com/office/drawing/2014/main" id="{B6F8B2D7-DA83-8C31-9319-79BF3B60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8D03BAD-AEA6-4C91-ADDD-6284DB76CA3D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30725" name="Rectangle 2">
            <a:extLst>
              <a:ext uri="{FF2B5EF4-FFF2-40B4-BE49-F238E27FC236}">
                <a16:creationId xmlns:a16="http://schemas.microsoft.com/office/drawing/2014/main" id="{3BBA9711-BD3E-6B14-AF33-BE79B128E6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  <a:endParaRPr lang="en-US" altLang="en-US" sz="4000">
              <a:solidFill>
                <a:srgbClr val="000000"/>
              </a:solidFill>
              <a:latin typeface="Wingdings3" charset="0"/>
            </a:endParaRPr>
          </a:p>
        </p:txBody>
      </p:sp>
      <p:sp>
        <p:nvSpPr>
          <p:cNvPr id="30726" name="Content Placeholder 1">
            <a:extLst>
              <a:ext uri="{FF2B5EF4-FFF2-40B4-BE49-F238E27FC236}">
                <a16:creationId xmlns:a16="http://schemas.microsoft.com/office/drawing/2014/main" id="{BFF856F7-4E58-F78C-F329-14E2BAF693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8763000" cy="5562600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30727" name="Picture 4">
            <a:extLst>
              <a:ext uri="{FF2B5EF4-FFF2-40B4-BE49-F238E27FC236}">
                <a16:creationId xmlns:a16="http://schemas.microsoft.com/office/drawing/2014/main" id="{CF560CD7-6A10-7C51-233D-AB770113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219200"/>
            <a:ext cx="5500687" cy="534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5">
            <a:extLst>
              <a:ext uri="{FF2B5EF4-FFF2-40B4-BE49-F238E27FC236}">
                <a16:creationId xmlns:a16="http://schemas.microsoft.com/office/drawing/2014/main" id="{D5D284A8-376E-ABF3-7768-09842FF0D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1385888"/>
            <a:ext cx="1930400" cy="280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>
            <a:extLst>
              <a:ext uri="{FF2B5EF4-FFF2-40B4-BE49-F238E27FC236}">
                <a16:creationId xmlns:a16="http://schemas.microsoft.com/office/drawing/2014/main" id="{EC0E01F2-A197-7BA7-5B9E-C8B54F23EB0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353347D-CEBB-433E-B97E-D50829878CC3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32771" name="Footer Placeholder 4">
            <a:extLst>
              <a:ext uri="{FF2B5EF4-FFF2-40B4-BE49-F238E27FC236}">
                <a16:creationId xmlns:a16="http://schemas.microsoft.com/office/drawing/2014/main" id="{B85564CD-F843-E223-EC17-A0B2EBCC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32772" name="Slide Number Placeholder 5">
            <a:extLst>
              <a:ext uri="{FF2B5EF4-FFF2-40B4-BE49-F238E27FC236}">
                <a16:creationId xmlns:a16="http://schemas.microsoft.com/office/drawing/2014/main" id="{00CE6703-DD3B-D2AF-0547-F2E7ACED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9A79C70-24FF-48C2-A610-E82526877255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32773" name="Rectangle 2">
            <a:extLst>
              <a:ext uri="{FF2B5EF4-FFF2-40B4-BE49-F238E27FC236}">
                <a16:creationId xmlns:a16="http://schemas.microsoft.com/office/drawing/2014/main" id="{149A91EA-8DAC-3467-2CF7-54FFE40220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  <a:endParaRPr lang="en-US" altLang="en-US" sz="4000">
              <a:solidFill>
                <a:srgbClr val="000000"/>
              </a:solidFill>
              <a:latin typeface="Wingdings3" charset="0"/>
            </a:endParaRPr>
          </a:p>
        </p:txBody>
      </p:sp>
      <p:sp>
        <p:nvSpPr>
          <p:cNvPr id="32774" name="Content Placeholder 1">
            <a:extLst>
              <a:ext uri="{FF2B5EF4-FFF2-40B4-BE49-F238E27FC236}">
                <a16:creationId xmlns:a16="http://schemas.microsoft.com/office/drawing/2014/main" id="{458AEF17-F217-90CD-739D-1EACDCB88D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5" name="Picture 5">
            <a:extLst>
              <a:ext uri="{FF2B5EF4-FFF2-40B4-BE49-F238E27FC236}">
                <a16:creationId xmlns:a16="http://schemas.microsoft.com/office/drawing/2014/main" id="{AFE7406C-5AC4-9E01-D7D7-69C9FDA8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095375"/>
            <a:ext cx="4025900" cy="52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6" name="Picture 6">
            <a:extLst>
              <a:ext uri="{FF2B5EF4-FFF2-40B4-BE49-F238E27FC236}">
                <a16:creationId xmlns:a16="http://schemas.microsoft.com/office/drawing/2014/main" id="{20B6AF46-83EA-0833-AC7A-40B52039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093788"/>
            <a:ext cx="1616075" cy="545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3">
            <a:extLst>
              <a:ext uri="{FF2B5EF4-FFF2-40B4-BE49-F238E27FC236}">
                <a16:creationId xmlns:a16="http://schemas.microsoft.com/office/drawing/2014/main" id="{1CE72FC4-8E15-202C-AE65-5FECEE22EEC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0D92856-AE16-4341-9F03-39BAFF9D8403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34819" name="Footer Placeholder 4">
            <a:extLst>
              <a:ext uri="{FF2B5EF4-FFF2-40B4-BE49-F238E27FC236}">
                <a16:creationId xmlns:a16="http://schemas.microsoft.com/office/drawing/2014/main" id="{F30039ED-6958-006D-BD08-931072E5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34820" name="Slide Number Placeholder 5">
            <a:extLst>
              <a:ext uri="{FF2B5EF4-FFF2-40B4-BE49-F238E27FC236}">
                <a16:creationId xmlns:a16="http://schemas.microsoft.com/office/drawing/2014/main" id="{8540504A-6618-EA66-2A6B-94EC4F0D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438FD27-1105-402D-ACDA-137DC6AB4C90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34821" name="Rectangle 2">
            <a:extLst>
              <a:ext uri="{FF2B5EF4-FFF2-40B4-BE49-F238E27FC236}">
                <a16:creationId xmlns:a16="http://schemas.microsoft.com/office/drawing/2014/main" id="{B6180203-BAC4-E83E-AB9F-D3EE379421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  <a:endParaRPr lang="en-US" altLang="en-US" sz="4000">
              <a:solidFill>
                <a:srgbClr val="000000"/>
              </a:solidFill>
              <a:latin typeface="Wingdings3" charset="0"/>
            </a:endParaRPr>
          </a:p>
        </p:txBody>
      </p:sp>
      <p:sp>
        <p:nvSpPr>
          <p:cNvPr id="34822" name="Content Placeholder 1">
            <a:extLst>
              <a:ext uri="{FF2B5EF4-FFF2-40B4-BE49-F238E27FC236}">
                <a16:creationId xmlns:a16="http://schemas.microsoft.com/office/drawing/2014/main" id="{BD9D1868-5C50-07F7-91D7-26DE18120C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4823" name="Picture 4">
            <a:extLst>
              <a:ext uri="{FF2B5EF4-FFF2-40B4-BE49-F238E27FC236}">
                <a16:creationId xmlns:a16="http://schemas.microsoft.com/office/drawing/2014/main" id="{CD7FDEBB-6D88-F233-9ACD-9D0EFACB6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8388"/>
            <a:ext cx="5105400" cy="54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4" name="Picture 5">
            <a:extLst>
              <a:ext uri="{FF2B5EF4-FFF2-40B4-BE49-F238E27FC236}">
                <a16:creationId xmlns:a16="http://schemas.microsoft.com/office/drawing/2014/main" id="{0EC621EB-12CF-A83C-479B-9C2DB65DD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1066800"/>
            <a:ext cx="1631950" cy="543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3">
            <a:extLst>
              <a:ext uri="{FF2B5EF4-FFF2-40B4-BE49-F238E27FC236}">
                <a16:creationId xmlns:a16="http://schemas.microsoft.com/office/drawing/2014/main" id="{A2D1AA1B-ABC9-8B38-0E84-1DF13821041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35CC2CD-E97C-48AD-A4DE-6A39D292E30B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36867" name="Footer Placeholder 4">
            <a:extLst>
              <a:ext uri="{FF2B5EF4-FFF2-40B4-BE49-F238E27FC236}">
                <a16:creationId xmlns:a16="http://schemas.microsoft.com/office/drawing/2014/main" id="{C2134064-6545-A1D8-555A-3A3E2038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36868" name="Slide Number Placeholder 5">
            <a:extLst>
              <a:ext uri="{FF2B5EF4-FFF2-40B4-BE49-F238E27FC236}">
                <a16:creationId xmlns:a16="http://schemas.microsoft.com/office/drawing/2014/main" id="{232BF00C-DDFC-7770-769B-F948E8EE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6220294-46F1-4896-B1FB-BF02EBE02D5D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36869" name="Rectangle 2">
            <a:extLst>
              <a:ext uri="{FF2B5EF4-FFF2-40B4-BE49-F238E27FC236}">
                <a16:creationId xmlns:a16="http://schemas.microsoft.com/office/drawing/2014/main" id="{752C9C61-19AD-D60A-2814-1C68BC23EA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  <a:endParaRPr lang="en-US" altLang="en-US" sz="4000">
              <a:solidFill>
                <a:srgbClr val="000000"/>
              </a:solidFill>
              <a:latin typeface="Wingdings3" charset="0"/>
            </a:endParaRPr>
          </a:p>
        </p:txBody>
      </p:sp>
      <p:sp>
        <p:nvSpPr>
          <p:cNvPr id="36870" name="Content Placeholder 1">
            <a:extLst>
              <a:ext uri="{FF2B5EF4-FFF2-40B4-BE49-F238E27FC236}">
                <a16:creationId xmlns:a16="http://schemas.microsoft.com/office/drawing/2014/main" id="{9F7919F0-54BB-0BB3-3F39-5EB28A88D7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6871" name="Picture 3">
            <a:extLst>
              <a:ext uri="{FF2B5EF4-FFF2-40B4-BE49-F238E27FC236}">
                <a16:creationId xmlns:a16="http://schemas.microsoft.com/office/drawing/2014/main" id="{68E667B0-1066-10B6-D759-9A8A34DD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5410200" cy="2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2" name="Picture 3">
            <a:extLst>
              <a:ext uri="{FF2B5EF4-FFF2-40B4-BE49-F238E27FC236}">
                <a16:creationId xmlns:a16="http://schemas.microsoft.com/office/drawing/2014/main" id="{3D2E922A-6D7B-FD52-5924-3D411A26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3733800"/>
            <a:ext cx="4348162" cy="289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>
            <a:extLst>
              <a:ext uri="{FF2B5EF4-FFF2-40B4-BE49-F238E27FC236}">
                <a16:creationId xmlns:a16="http://schemas.microsoft.com/office/drawing/2014/main" id="{5C3A7441-23F3-6DC5-4742-2560EA6747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8C6F46C-280D-4B1F-960C-8FA3E727D323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38915" name="Footer Placeholder 4">
            <a:extLst>
              <a:ext uri="{FF2B5EF4-FFF2-40B4-BE49-F238E27FC236}">
                <a16:creationId xmlns:a16="http://schemas.microsoft.com/office/drawing/2014/main" id="{8D73C59B-E165-F550-532E-91F66D6C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38916" name="Slide Number Placeholder 5">
            <a:extLst>
              <a:ext uri="{FF2B5EF4-FFF2-40B4-BE49-F238E27FC236}">
                <a16:creationId xmlns:a16="http://schemas.microsoft.com/office/drawing/2014/main" id="{882E8F45-4F8F-BEBE-A4A2-8F89956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025EA38-9B61-4673-B4B5-303C7E7C5ED7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38917" name="Rectangle 2">
            <a:extLst>
              <a:ext uri="{FF2B5EF4-FFF2-40B4-BE49-F238E27FC236}">
                <a16:creationId xmlns:a16="http://schemas.microsoft.com/office/drawing/2014/main" id="{9DD8B36D-F06B-3946-1637-BAE4265F0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  <a:endParaRPr lang="en-US" altLang="en-US" sz="4000">
              <a:solidFill>
                <a:srgbClr val="000000"/>
              </a:solidFill>
              <a:latin typeface="Wingdings3" charset="0"/>
            </a:endParaRPr>
          </a:p>
        </p:txBody>
      </p:sp>
      <p:sp>
        <p:nvSpPr>
          <p:cNvPr id="38918" name="Content Placeholder 1">
            <a:extLst>
              <a:ext uri="{FF2B5EF4-FFF2-40B4-BE49-F238E27FC236}">
                <a16:creationId xmlns:a16="http://schemas.microsoft.com/office/drawing/2014/main" id="{9CB1C000-2D83-318B-F871-C7BDA01C0C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9" name="Picture 3">
            <a:extLst>
              <a:ext uri="{FF2B5EF4-FFF2-40B4-BE49-F238E27FC236}">
                <a16:creationId xmlns:a16="http://schemas.microsoft.com/office/drawing/2014/main" id="{50BE0164-DA22-5CFF-62E6-D5215C6D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34400" cy="255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0" name="Picture 3">
            <a:extLst>
              <a:ext uri="{FF2B5EF4-FFF2-40B4-BE49-F238E27FC236}">
                <a16:creationId xmlns:a16="http://schemas.microsoft.com/office/drawing/2014/main" id="{C0F967E7-495D-B121-E794-381EA2F5B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80010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3">
            <a:extLst>
              <a:ext uri="{FF2B5EF4-FFF2-40B4-BE49-F238E27FC236}">
                <a16:creationId xmlns:a16="http://schemas.microsoft.com/office/drawing/2014/main" id="{9AC39E1F-9B48-133C-3859-DE6B5E7A1B7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A56FCD4-E442-4DED-AC65-C4F37812F88D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40963" name="Footer Placeholder 4">
            <a:extLst>
              <a:ext uri="{FF2B5EF4-FFF2-40B4-BE49-F238E27FC236}">
                <a16:creationId xmlns:a16="http://schemas.microsoft.com/office/drawing/2014/main" id="{DA102FF2-AD5D-0610-7419-A6B31BAE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40964" name="Slide Number Placeholder 5">
            <a:extLst>
              <a:ext uri="{FF2B5EF4-FFF2-40B4-BE49-F238E27FC236}">
                <a16:creationId xmlns:a16="http://schemas.microsoft.com/office/drawing/2014/main" id="{5EB7B3DF-636C-BEED-1D9C-78A41A99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95017A8-144E-4339-81F3-482EB2D60F52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40965" name="Rectangle 2">
            <a:extLst>
              <a:ext uri="{FF2B5EF4-FFF2-40B4-BE49-F238E27FC236}">
                <a16:creationId xmlns:a16="http://schemas.microsoft.com/office/drawing/2014/main" id="{FF946057-ABC5-3B34-B3BD-BD1257E7A9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  <a:endParaRPr lang="en-US" altLang="en-US" sz="4000">
              <a:solidFill>
                <a:srgbClr val="000000"/>
              </a:solidFill>
              <a:latin typeface="Wingdings3" charset="0"/>
            </a:endParaRPr>
          </a:p>
        </p:txBody>
      </p:sp>
      <p:sp>
        <p:nvSpPr>
          <p:cNvPr id="40966" name="Content Placeholder 1">
            <a:extLst>
              <a:ext uri="{FF2B5EF4-FFF2-40B4-BE49-F238E27FC236}">
                <a16:creationId xmlns:a16="http://schemas.microsoft.com/office/drawing/2014/main" id="{D6AC823A-49A3-92C6-7761-C964D52B9A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67" name="Picture 4">
            <a:extLst>
              <a:ext uri="{FF2B5EF4-FFF2-40B4-BE49-F238E27FC236}">
                <a16:creationId xmlns:a16="http://schemas.microsoft.com/office/drawing/2014/main" id="{82E41946-CA6E-E5F3-4633-4B435B851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00163"/>
            <a:ext cx="6723063" cy="281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8" name="Picture 5">
            <a:extLst>
              <a:ext uri="{FF2B5EF4-FFF2-40B4-BE49-F238E27FC236}">
                <a16:creationId xmlns:a16="http://schemas.microsoft.com/office/drawing/2014/main" id="{626E1544-A0E6-F6A4-DFCD-4AEF04852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91000"/>
            <a:ext cx="69183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>
            <a:extLst>
              <a:ext uri="{FF2B5EF4-FFF2-40B4-BE49-F238E27FC236}">
                <a16:creationId xmlns:a16="http://schemas.microsoft.com/office/drawing/2014/main" id="{6A7B8A83-F738-0665-803C-7F7CF173222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F1743ED1-0BDB-4C75-B43A-A818AB746110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6147" name="Footer Placeholder 4">
            <a:extLst>
              <a:ext uri="{FF2B5EF4-FFF2-40B4-BE49-F238E27FC236}">
                <a16:creationId xmlns:a16="http://schemas.microsoft.com/office/drawing/2014/main" id="{A6C9D952-E4EF-C85C-152A-FB0BC209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5D81710B-F503-8F3A-961D-30CF204A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9F65E3C-11B5-48DB-8041-BC8FE96063E3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03B7DBAF-8B53-4591-6433-6982FFD5A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EM Spectrum</a:t>
            </a:r>
          </a:p>
        </p:txBody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FBB7202C-37D7-711A-EB21-6A07B0A22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6151" name="Rectangle 4">
            <a:extLst>
              <a:ext uri="{FF2B5EF4-FFF2-40B4-BE49-F238E27FC236}">
                <a16:creationId xmlns:a16="http://schemas.microsoft.com/office/drawing/2014/main" id="{EEACDB7F-863E-AF14-9CE4-CC52EFCA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6152" name="Rectangle 5">
            <a:extLst>
              <a:ext uri="{FF2B5EF4-FFF2-40B4-BE49-F238E27FC236}">
                <a16:creationId xmlns:a16="http://schemas.microsoft.com/office/drawing/2014/main" id="{05EEA6F3-C125-8FB3-B788-9CEA341E4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6153" name="Rectangle 6">
            <a:extLst>
              <a:ext uri="{FF2B5EF4-FFF2-40B4-BE49-F238E27FC236}">
                <a16:creationId xmlns:a16="http://schemas.microsoft.com/office/drawing/2014/main" id="{9B5CD87F-FA01-D281-6D1F-09D885497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6154" name="Rectangle 7">
            <a:extLst>
              <a:ext uri="{FF2B5EF4-FFF2-40B4-BE49-F238E27FC236}">
                <a16:creationId xmlns:a16="http://schemas.microsoft.com/office/drawing/2014/main" id="{DDF16B63-CEDD-6AB2-7485-76FC84363A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6155" name="Picture 8">
            <a:extLst>
              <a:ext uri="{FF2B5EF4-FFF2-40B4-BE49-F238E27FC236}">
                <a16:creationId xmlns:a16="http://schemas.microsoft.com/office/drawing/2014/main" id="{1C7FB95C-1ADF-EE56-C34F-6E29EB60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382000" cy="556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2">
            <a:extLst>
              <a:ext uri="{FF2B5EF4-FFF2-40B4-BE49-F238E27FC236}">
                <a16:creationId xmlns:a16="http://schemas.microsoft.com/office/drawing/2014/main" id="{2FB34287-6E99-16F7-00DD-60A7575DAD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altLang="en-US"/>
              <a:t>Applications of DIP</a:t>
            </a:r>
          </a:p>
        </p:txBody>
      </p:sp>
      <p:pic>
        <p:nvPicPr>
          <p:cNvPr id="43015" name="Picture 3">
            <a:extLst>
              <a:ext uri="{FF2B5EF4-FFF2-40B4-BE49-F238E27FC236}">
                <a16:creationId xmlns:a16="http://schemas.microsoft.com/office/drawing/2014/main" id="{CF8C98B1-D361-D510-5130-48078A7EA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022508"/>
            <a:ext cx="8763000" cy="54987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0" name="Date Placeholder 3">
            <a:extLst>
              <a:ext uri="{FF2B5EF4-FFF2-40B4-BE49-F238E27FC236}">
                <a16:creationId xmlns:a16="http://schemas.microsoft.com/office/drawing/2014/main" id="{6B2BEED5-0853-AF65-57B4-C0B3F556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0668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DD6E0897-C2F2-499F-AFA5-1FC066CC48F7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43011" name="Footer Placeholder 4">
            <a:extLst>
              <a:ext uri="{FF2B5EF4-FFF2-40B4-BE49-F238E27FC236}">
                <a16:creationId xmlns:a16="http://schemas.microsoft.com/office/drawing/2014/main" id="{57564851-20F1-5EF7-993A-F9F773D7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553200"/>
            <a:ext cx="73914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en-US" sz="1300"/>
              <a:t>CUI, Lahore Campus -- CSC 331: Digital Image Processing --  © Dr. Usama Ijaz Bajwa</a:t>
            </a:r>
          </a:p>
        </p:txBody>
      </p:sp>
      <p:sp>
        <p:nvSpPr>
          <p:cNvPr id="43012" name="Slide Number Placeholder 5">
            <a:extLst>
              <a:ext uri="{FF2B5EF4-FFF2-40B4-BE49-F238E27FC236}">
                <a16:creationId xmlns:a16="http://schemas.microsoft.com/office/drawing/2014/main" id="{68F6A5C9-CBA9-D2C8-23E8-95F50878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553200"/>
            <a:ext cx="3810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A4707932-95B4-435B-B8A7-2B5B92410F59}" type="slidenum">
              <a:rPr lang="en-US" altLang="en-US" sz="1400"/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20</a:t>
            </a:fld>
            <a:endParaRPr lang="en-US" altLang="en-US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2">
            <a:extLst>
              <a:ext uri="{FF2B5EF4-FFF2-40B4-BE49-F238E27FC236}">
                <a16:creationId xmlns:a16="http://schemas.microsoft.com/office/drawing/2014/main" id="{8E31261C-25B6-3451-DD1F-5E5D7525F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Classification of DIP and Computer Vision Processes</a:t>
            </a:r>
          </a:p>
        </p:txBody>
      </p:sp>
      <p:sp>
        <p:nvSpPr>
          <p:cNvPr id="45058" name="Date Placeholder 3">
            <a:extLst>
              <a:ext uri="{FF2B5EF4-FFF2-40B4-BE49-F238E27FC236}">
                <a16:creationId xmlns:a16="http://schemas.microsoft.com/office/drawing/2014/main" id="{CA425B50-96A5-7D18-72D5-F215E56F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0668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C098060B-97D4-40B4-828F-61FD119AA45D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45059" name="Footer Placeholder 4">
            <a:extLst>
              <a:ext uri="{FF2B5EF4-FFF2-40B4-BE49-F238E27FC236}">
                <a16:creationId xmlns:a16="http://schemas.microsoft.com/office/drawing/2014/main" id="{97F786C5-73D7-96F7-0990-BB5E96BA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553200"/>
            <a:ext cx="73914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en-US" sz="1300"/>
              <a:t>CUI, Lahore Campus -- CSC 331: Digital Image Processing --  © Dr. Usama Ijaz Bajwa</a:t>
            </a:r>
          </a:p>
        </p:txBody>
      </p:sp>
      <p:sp>
        <p:nvSpPr>
          <p:cNvPr id="45060" name="Slide Number Placeholder 5">
            <a:extLst>
              <a:ext uri="{FF2B5EF4-FFF2-40B4-BE49-F238E27FC236}">
                <a16:creationId xmlns:a16="http://schemas.microsoft.com/office/drawing/2014/main" id="{61CAC492-BEC4-0925-FEB8-D0F199AC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553200"/>
            <a:ext cx="3810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67C95EB3-8206-4E50-9B66-D490B5EEAC07}" type="slidenum">
              <a:rPr lang="en-US" altLang="en-US" sz="1400"/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21</a:t>
            </a:fld>
            <a:endParaRPr lang="en-US" altLang="en-US" sz="1400"/>
          </a:p>
        </p:txBody>
      </p:sp>
      <p:graphicFrame>
        <p:nvGraphicFramePr>
          <p:cNvPr id="45064" name="Rectangle 3">
            <a:extLst>
              <a:ext uri="{FF2B5EF4-FFF2-40B4-BE49-F238E27FC236}">
                <a16:creationId xmlns:a16="http://schemas.microsoft.com/office/drawing/2014/main" id="{D570CCF2-F790-7270-A914-CDDDACE3C1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312711"/>
              </p:ext>
            </p:extLst>
          </p:nvPr>
        </p:nvGraphicFramePr>
        <p:xfrm>
          <a:off x="152400" y="990600"/>
          <a:ext cx="8763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3">
            <a:extLst>
              <a:ext uri="{FF2B5EF4-FFF2-40B4-BE49-F238E27FC236}">
                <a16:creationId xmlns:a16="http://schemas.microsoft.com/office/drawing/2014/main" id="{3C88047E-496A-5E01-036B-2D756F53CD6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30C655A-8BFC-42BE-A9EB-979CD1275D17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47107" name="Footer Placeholder 4">
            <a:extLst>
              <a:ext uri="{FF2B5EF4-FFF2-40B4-BE49-F238E27FC236}">
                <a16:creationId xmlns:a16="http://schemas.microsoft.com/office/drawing/2014/main" id="{B2AB7B47-B9C4-CD6C-601D-D46B85FD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47108" name="Slide Number Placeholder 5">
            <a:extLst>
              <a:ext uri="{FF2B5EF4-FFF2-40B4-BE49-F238E27FC236}">
                <a16:creationId xmlns:a16="http://schemas.microsoft.com/office/drawing/2014/main" id="{683A02EA-CA85-633F-9DFB-AEF84B0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E9C9710-9A26-4DEF-B262-E74B1436FF74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47109" name="Rectangle 2">
            <a:extLst>
              <a:ext uri="{FF2B5EF4-FFF2-40B4-BE49-F238E27FC236}">
                <a16:creationId xmlns:a16="http://schemas.microsoft.com/office/drawing/2014/main" id="{5FB55192-3D45-EC3D-D9C2-E9AF470A1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915400" cy="914400"/>
          </a:xfrm>
        </p:spPr>
        <p:txBody>
          <a:bodyPr/>
          <a:lstStyle/>
          <a:p>
            <a:pPr eaLnBrk="1" hangingPunct="1"/>
            <a:r>
              <a:rPr lang="en-US" altLang="en-US"/>
              <a:t>Image Processing Steps </a:t>
            </a:r>
          </a:p>
        </p:txBody>
      </p:sp>
      <p:sp>
        <p:nvSpPr>
          <p:cNvPr id="47110" name="Rectangle 4">
            <a:extLst>
              <a:ext uri="{FF2B5EF4-FFF2-40B4-BE49-F238E27FC236}">
                <a16:creationId xmlns:a16="http://schemas.microsoft.com/office/drawing/2014/main" id="{BDCA25F8-DCE2-7EB9-D9C1-067462EC7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47111" name="Rectangle 5">
            <a:extLst>
              <a:ext uri="{FF2B5EF4-FFF2-40B4-BE49-F238E27FC236}">
                <a16:creationId xmlns:a16="http://schemas.microsoft.com/office/drawing/2014/main" id="{B20213F9-B276-7D00-3FBA-FA8F4D1C7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47112" name="Rectangle 6">
            <a:extLst>
              <a:ext uri="{FF2B5EF4-FFF2-40B4-BE49-F238E27FC236}">
                <a16:creationId xmlns:a16="http://schemas.microsoft.com/office/drawing/2014/main" id="{3961B8BC-34A1-1F0F-948E-80A0D885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47113" name="Rectangle 7">
            <a:extLst>
              <a:ext uri="{FF2B5EF4-FFF2-40B4-BE49-F238E27FC236}">
                <a16:creationId xmlns:a16="http://schemas.microsoft.com/office/drawing/2014/main" id="{6C625646-8BBD-FCAB-116E-C769B930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47114" name="Text Box 26">
            <a:extLst>
              <a:ext uri="{FF2B5EF4-FFF2-40B4-BE49-F238E27FC236}">
                <a16:creationId xmlns:a16="http://schemas.microsoft.com/office/drawing/2014/main" id="{E3D253C2-74CA-6EE4-D0DE-AB11779AD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2098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Imaging</a:t>
            </a:r>
            <a:r>
              <a:rPr lang="en-US" altLang="en-US" sz="1800" b="1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7115" name="Text Box 37">
            <a:extLst>
              <a:ext uri="{FF2B5EF4-FFF2-40B4-BE49-F238E27FC236}">
                <a16:creationId xmlns:a16="http://schemas.microsoft.com/office/drawing/2014/main" id="{CC596564-4083-4123-8215-430E47307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981200"/>
            <a:ext cx="3886200" cy="4667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Image acquisition </a:t>
            </a:r>
          </a:p>
        </p:txBody>
      </p:sp>
      <p:sp>
        <p:nvSpPr>
          <p:cNvPr id="47116" name="Text Box 38">
            <a:extLst>
              <a:ext uri="{FF2B5EF4-FFF2-40B4-BE49-F238E27FC236}">
                <a16:creationId xmlns:a16="http://schemas.microsoft.com/office/drawing/2014/main" id="{9029BEC8-6B08-0F73-6C13-5E75AE70E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438400"/>
            <a:ext cx="3886200" cy="83185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Digitization, quantization and compression </a:t>
            </a:r>
          </a:p>
        </p:txBody>
      </p:sp>
      <p:sp>
        <p:nvSpPr>
          <p:cNvPr id="47117" name="Text Box 39">
            <a:extLst>
              <a:ext uri="{FF2B5EF4-FFF2-40B4-BE49-F238E27FC236}">
                <a16:creationId xmlns:a16="http://schemas.microsoft.com/office/drawing/2014/main" id="{24646510-6615-0E91-271E-1D0D7C47D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200400"/>
            <a:ext cx="3886200" cy="4667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Enhancement and restoration</a:t>
            </a:r>
          </a:p>
        </p:txBody>
      </p:sp>
      <p:sp>
        <p:nvSpPr>
          <p:cNvPr id="47118" name="Text Box 40">
            <a:extLst>
              <a:ext uri="{FF2B5EF4-FFF2-40B4-BE49-F238E27FC236}">
                <a16:creationId xmlns:a16="http://schemas.microsoft.com/office/drawing/2014/main" id="{764DD36A-8992-658D-9FA3-596B380AA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7600"/>
            <a:ext cx="3886200" cy="4667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Image segmentation </a:t>
            </a:r>
          </a:p>
        </p:txBody>
      </p:sp>
      <p:sp>
        <p:nvSpPr>
          <p:cNvPr id="47119" name="Text Box 41">
            <a:extLst>
              <a:ext uri="{FF2B5EF4-FFF2-40B4-BE49-F238E27FC236}">
                <a16:creationId xmlns:a16="http://schemas.microsoft.com/office/drawing/2014/main" id="{A4F694D3-3780-ED0C-6867-AFD392A10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114800"/>
            <a:ext cx="3886200" cy="4667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Feature selection/extraction </a:t>
            </a:r>
          </a:p>
        </p:txBody>
      </p:sp>
      <p:sp>
        <p:nvSpPr>
          <p:cNvPr id="47120" name="Text Box 42">
            <a:extLst>
              <a:ext uri="{FF2B5EF4-FFF2-40B4-BE49-F238E27FC236}">
                <a16:creationId xmlns:a16="http://schemas.microsoft.com/office/drawing/2014/main" id="{DD57E0C2-57D3-405C-F4FA-1E62CF974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572000"/>
            <a:ext cx="3886200" cy="4667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Image representation </a:t>
            </a:r>
          </a:p>
        </p:txBody>
      </p:sp>
      <p:sp>
        <p:nvSpPr>
          <p:cNvPr id="47121" name="Text Box 43">
            <a:extLst>
              <a:ext uri="{FF2B5EF4-FFF2-40B4-BE49-F238E27FC236}">
                <a16:creationId xmlns:a16="http://schemas.microsoft.com/office/drawing/2014/main" id="{B9391969-8996-5A84-D32D-8466D6826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029200"/>
            <a:ext cx="3886200" cy="4667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Image interpretation </a:t>
            </a:r>
          </a:p>
        </p:txBody>
      </p:sp>
      <p:sp>
        <p:nvSpPr>
          <p:cNvPr id="47122" name="Freeform 45">
            <a:extLst>
              <a:ext uri="{FF2B5EF4-FFF2-40B4-BE49-F238E27FC236}">
                <a16:creationId xmlns:a16="http://schemas.microsoft.com/office/drawing/2014/main" id="{8828578D-2B01-A281-37FE-AE2000AD49AA}"/>
              </a:ext>
            </a:extLst>
          </p:cNvPr>
          <p:cNvSpPr>
            <a:spLocks/>
          </p:cNvSpPr>
          <p:nvPr/>
        </p:nvSpPr>
        <p:spPr bwMode="auto">
          <a:xfrm>
            <a:off x="4724400" y="2209800"/>
            <a:ext cx="381000" cy="533400"/>
          </a:xfrm>
          <a:custGeom>
            <a:avLst/>
            <a:gdLst>
              <a:gd name="T0" fmla="*/ 0 w 240"/>
              <a:gd name="T1" fmla="*/ 0 h 432"/>
              <a:gd name="T2" fmla="*/ 2147483646 w 240"/>
              <a:gd name="T3" fmla="*/ 0 h 432"/>
              <a:gd name="T4" fmla="*/ 2147483646 w 240"/>
              <a:gd name="T5" fmla="*/ 2147483646 h 432"/>
              <a:gd name="T6" fmla="*/ 0 w 240"/>
              <a:gd name="T7" fmla="*/ 2147483646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432"/>
              <a:gd name="T14" fmla="*/ 240 w 240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432">
                <a:moveTo>
                  <a:pt x="0" y="0"/>
                </a:moveTo>
                <a:lnTo>
                  <a:pt x="240" y="0"/>
                </a:lnTo>
                <a:lnTo>
                  <a:pt x="240" y="432"/>
                </a:lnTo>
                <a:lnTo>
                  <a:pt x="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47123" name="Line 46">
            <a:extLst>
              <a:ext uri="{FF2B5EF4-FFF2-40B4-BE49-F238E27FC236}">
                <a16:creationId xmlns:a16="http://schemas.microsoft.com/office/drawing/2014/main" id="{1426A05E-A4CC-3E3C-FF64-60B32C8AE7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438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47124" name="Text Box 47">
            <a:extLst>
              <a:ext uri="{FF2B5EF4-FFF2-40B4-BE49-F238E27FC236}">
                <a16:creationId xmlns:a16="http://schemas.microsoft.com/office/drawing/2014/main" id="{00C88BBB-B2DD-CFFA-1C16-7E1BECC4D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1430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Physical world</a:t>
            </a:r>
          </a:p>
        </p:txBody>
      </p:sp>
      <p:sp>
        <p:nvSpPr>
          <p:cNvPr id="47125" name="Line 48">
            <a:extLst>
              <a:ext uri="{FF2B5EF4-FFF2-40B4-BE49-F238E27FC236}">
                <a16:creationId xmlns:a16="http://schemas.microsoft.com/office/drawing/2014/main" id="{2795B814-E059-0486-4E74-F850D20762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cxnSp>
        <p:nvCxnSpPr>
          <p:cNvPr id="47126" name="AutoShape 50">
            <a:extLst>
              <a:ext uri="{FF2B5EF4-FFF2-40B4-BE49-F238E27FC236}">
                <a16:creationId xmlns:a16="http://schemas.microsoft.com/office/drawing/2014/main" id="{DF8564F2-65ED-09E8-D610-5914796AA8D4}"/>
              </a:ext>
            </a:extLst>
          </p:cNvPr>
          <p:cNvCxnSpPr>
            <a:cxnSpLocks noChangeShapeType="1"/>
            <a:stCxn id="47115" idx="1"/>
            <a:endCxn id="47116" idx="1"/>
          </p:cNvCxnSpPr>
          <p:nvPr/>
        </p:nvCxnSpPr>
        <p:spPr bwMode="auto">
          <a:xfrm rot="10800000" flipH="1" flipV="1">
            <a:off x="838200" y="2214563"/>
            <a:ext cx="1588" cy="639762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7" name="AutoShape 52">
            <a:extLst>
              <a:ext uri="{FF2B5EF4-FFF2-40B4-BE49-F238E27FC236}">
                <a16:creationId xmlns:a16="http://schemas.microsoft.com/office/drawing/2014/main" id="{BD888104-B787-F4DA-E8DB-80ED9CB19D0B}"/>
              </a:ext>
            </a:extLst>
          </p:cNvPr>
          <p:cNvCxnSpPr>
            <a:cxnSpLocks noChangeShapeType="1"/>
            <a:stCxn id="47116" idx="1"/>
            <a:endCxn id="47117" idx="1"/>
          </p:cNvCxnSpPr>
          <p:nvPr/>
        </p:nvCxnSpPr>
        <p:spPr bwMode="auto">
          <a:xfrm rot="10800000" flipH="1" flipV="1">
            <a:off x="838200" y="2854325"/>
            <a:ext cx="1588" cy="579438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8" name="AutoShape 53">
            <a:extLst>
              <a:ext uri="{FF2B5EF4-FFF2-40B4-BE49-F238E27FC236}">
                <a16:creationId xmlns:a16="http://schemas.microsoft.com/office/drawing/2014/main" id="{CD159153-46FF-577F-949C-747BC3ABE359}"/>
              </a:ext>
            </a:extLst>
          </p:cNvPr>
          <p:cNvCxnSpPr>
            <a:cxnSpLocks noChangeShapeType="1"/>
            <a:stCxn id="47117" idx="1"/>
            <a:endCxn id="47118" idx="1"/>
          </p:cNvCxnSpPr>
          <p:nvPr/>
        </p:nvCxnSpPr>
        <p:spPr bwMode="auto">
          <a:xfrm rot="10800000" flipH="1" flipV="1">
            <a:off x="838200" y="3433763"/>
            <a:ext cx="1588" cy="457200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9" name="AutoShape 54">
            <a:extLst>
              <a:ext uri="{FF2B5EF4-FFF2-40B4-BE49-F238E27FC236}">
                <a16:creationId xmlns:a16="http://schemas.microsoft.com/office/drawing/2014/main" id="{6C5A3D12-A044-9B53-E6E8-2A451B0F0E4F}"/>
              </a:ext>
            </a:extLst>
          </p:cNvPr>
          <p:cNvCxnSpPr>
            <a:cxnSpLocks noChangeShapeType="1"/>
            <a:stCxn id="47118" idx="1"/>
            <a:endCxn id="47119" idx="1"/>
          </p:cNvCxnSpPr>
          <p:nvPr/>
        </p:nvCxnSpPr>
        <p:spPr bwMode="auto">
          <a:xfrm rot="10800000" flipH="1" flipV="1">
            <a:off x="838200" y="3890963"/>
            <a:ext cx="1588" cy="457200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0" name="AutoShape 55">
            <a:extLst>
              <a:ext uri="{FF2B5EF4-FFF2-40B4-BE49-F238E27FC236}">
                <a16:creationId xmlns:a16="http://schemas.microsoft.com/office/drawing/2014/main" id="{FBC46BEE-F79C-9E75-A05E-08EF642BD2AF}"/>
              </a:ext>
            </a:extLst>
          </p:cNvPr>
          <p:cNvCxnSpPr>
            <a:cxnSpLocks noChangeShapeType="1"/>
            <a:stCxn id="47119" idx="1"/>
            <a:endCxn id="47120" idx="1"/>
          </p:cNvCxnSpPr>
          <p:nvPr/>
        </p:nvCxnSpPr>
        <p:spPr bwMode="auto">
          <a:xfrm rot="10800000" flipH="1" flipV="1">
            <a:off x="838200" y="4348163"/>
            <a:ext cx="1588" cy="457200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1" name="AutoShape 56">
            <a:extLst>
              <a:ext uri="{FF2B5EF4-FFF2-40B4-BE49-F238E27FC236}">
                <a16:creationId xmlns:a16="http://schemas.microsoft.com/office/drawing/2014/main" id="{D7A2F551-1390-C724-AD74-8F1824E2F777}"/>
              </a:ext>
            </a:extLst>
          </p:cNvPr>
          <p:cNvCxnSpPr>
            <a:cxnSpLocks noChangeShapeType="1"/>
            <a:stCxn id="47120" idx="1"/>
            <a:endCxn id="47121" idx="1"/>
          </p:cNvCxnSpPr>
          <p:nvPr/>
        </p:nvCxnSpPr>
        <p:spPr bwMode="auto">
          <a:xfrm rot="10800000" flipH="1" flipV="1">
            <a:off x="838200" y="4805363"/>
            <a:ext cx="1588" cy="457200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2" name="Line 57">
            <a:extLst>
              <a:ext uri="{FF2B5EF4-FFF2-40B4-BE49-F238E27FC236}">
                <a16:creationId xmlns:a16="http://schemas.microsoft.com/office/drawing/2014/main" id="{98C05228-4873-DCF5-0768-FF3F419F8F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5486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47133" name="Text Box 58">
            <a:extLst>
              <a:ext uri="{FF2B5EF4-FFF2-40B4-BE49-F238E27FC236}">
                <a16:creationId xmlns:a16="http://schemas.microsoft.com/office/drawing/2014/main" id="{C6D2D92A-937E-4A52-301B-90210E6EC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867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/>
              <a:t>Physical action</a:t>
            </a:r>
          </a:p>
        </p:txBody>
      </p:sp>
      <p:sp>
        <p:nvSpPr>
          <p:cNvPr id="47134" name="Text Box 59">
            <a:extLst>
              <a:ext uri="{FF2B5EF4-FFF2-40B4-BE49-F238E27FC236}">
                <a16:creationId xmlns:a16="http://schemas.microsoft.com/office/drawing/2014/main" id="{1897B5A3-D332-ECBB-A969-91D043EF3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1242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Image Processing</a:t>
            </a:r>
            <a:r>
              <a:rPr lang="en-US" altLang="en-US" sz="1800" b="1"/>
              <a:t> </a:t>
            </a:r>
          </a:p>
        </p:txBody>
      </p:sp>
      <p:sp>
        <p:nvSpPr>
          <p:cNvPr id="47135" name="Freeform 60">
            <a:extLst>
              <a:ext uri="{FF2B5EF4-FFF2-40B4-BE49-F238E27FC236}">
                <a16:creationId xmlns:a16="http://schemas.microsoft.com/office/drawing/2014/main" id="{33DFC01F-862D-7F49-9D1D-2C17F270B35F}"/>
              </a:ext>
            </a:extLst>
          </p:cNvPr>
          <p:cNvSpPr>
            <a:spLocks/>
          </p:cNvSpPr>
          <p:nvPr/>
        </p:nvSpPr>
        <p:spPr bwMode="auto">
          <a:xfrm>
            <a:off x="4724400" y="2971800"/>
            <a:ext cx="381000" cy="838200"/>
          </a:xfrm>
          <a:custGeom>
            <a:avLst/>
            <a:gdLst>
              <a:gd name="T0" fmla="*/ 0 w 240"/>
              <a:gd name="T1" fmla="*/ 0 h 432"/>
              <a:gd name="T2" fmla="*/ 2147483646 w 240"/>
              <a:gd name="T3" fmla="*/ 0 h 432"/>
              <a:gd name="T4" fmla="*/ 2147483646 w 240"/>
              <a:gd name="T5" fmla="*/ 2147483646 h 432"/>
              <a:gd name="T6" fmla="*/ 0 w 240"/>
              <a:gd name="T7" fmla="*/ 2147483646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432"/>
              <a:gd name="T14" fmla="*/ 240 w 240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432">
                <a:moveTo>
                  <a:pt x="0" y="0"/>
                </a:moveTo>
                <a:lnTo>
                  <a:pt x="240" y="0"/>
                </a:lnTo>
                <a:lnTo>
                  <a:pt x="240" y="432"/>
                </a:lnTo>
                <a:lnTo>
                  <a:pt x="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47136" name="Line 61">
            <a:extLst>
              <a:ext uri="{FF2B5EF4-FFF2-40B4-BE49-F238E27FC236}">
                <a16:creationId xmlns:a16="http://schemas.microsoft.com/office/drawing/2014/main" id="{7253DEFC-94E4-E07B-0254-DD173B6CC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352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47137" name="Line 62">
            <a:extLst>
              <a:ext uri="{FF2B5EF4-FFF2-40B4-BE49-F238E27FC236}">
                <a16:creationId xmlns:a16="http://schemas.microsoft.com/office/drawing/2014/main" id="{4B8906B4-7749-9F01-A26D-A1028DEBBE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3429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47138" name="Text Box 63">
            <a:extLst>
              <a:ext uri="{FF2B5EF4-FFF2-40B4-BE49-F238E27FC236}">
                <a16:creationId xmlns:a16="http://schemas.microsoft.com/office/drawing/2014/main" id="{A9412FF3-E51D-2C8A-5B60-6F671EAC9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657600"/>
            <a:ext cx="3124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Imaging</a:t>
            </a:r>
            <a:r>
              <a:rPr lang="en-US" altLang="en-US" sz="1800" b="1">
                <a:solidFill>
                  <a:schemeClr val="accent2"/>
                </a:solidFill>
              </a:rPr>
              <a:t> </a:t>
            </a:r>
            <a:r>
              <a:rPr lang="en-US" altLang="en-US" sz="2400">
                <a:solidFill>
                  <a:schemeClr val="accent2"/>
                </a:solidFill>
              </a:rPr>
              <a:t>Analysis</a:t>
            </a:r>
            <a:r>
              <a:rPr lang="en-US" altLang="en-US" sz="2400"/>
              <a:t> (Computer Vision and Pattern recognition)</a:t>
            </a:r>
          </a:p>
        </p:txBody>
      </p:sp>
      <p:grpSp>
        <p:nvGrpSpPr>
          <p:cNvPr id="47139" name="Group 71">
            <a:extLst>
              <a:ext uri="{FF2B5EF4-FFF2-40B4-BE49-F238E27FC236}">
                <a16:creationId xmlns:a16="http://schemas.microsoft.com/office/drawing/2014/main" id="{35A23188-AA3D-DBEF-B637-2B4C6176ACE5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876800"/>
            <a:ext cx="762000" cy="457200"/>
            <a:chOff x="2976" y="2256"/>
            <a:chExt cx="480" cy="384"/>
          </a:xfrm>
        </p:grpSpPr>
        <p:sp>
          <p:nvSpPr>
            <p:cNvPr id="47145" name="Freeform 64">
              <a:extLst>
                <a:ext uri="{FF2B5EF4-FFF2-40B4-BE49-F238E27FC236}">
                  <a16:creationId xmlns:a16="http://schemas.microsoft.com/office/drawing/2014/main" id="{5727F307-904C-082F-4637-289DBC210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2256"/>
              <a:ext cx="240" cy="384"/>
            </a:xfrm>
            <a:custGeom>
              <a:avLst/>
              <a:gdLst>
                <a:gd name="T0" fmla="*/ 0 w 240"/>
                <a:gd name="T1" fmla="*/ 0 h 432"/>
                <a:gd name="T2" fmla="*/ 240 w 240"/>
                <a:gd name="T3" fmla="*/ 0 h 432"/>
                <a:gd name="T4" fmla="*/ 240 w 240"/>
                <a:gd name="T5" fmla="*/ 32 h 432"/>
                <a:gd name="T6" fmla="*/ 0 w 240"/>
                <a:gd name="T7" fmla="*/ 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32"/>
                <a:gd name="T14" fmla="*/ 240 w 240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32">
                  <a:moveTo>
                    <a:pt x="0" y="0"/>
                  </a:moveTo>
                  <a:lnTo>
                    <a:pt x="240" y="0"/>
                  </a:lnTo>
                  <a:lnTo>
                    <a:pt x="240" y="432"/>
                  </a:lnTo>
                  <a:lnTo>
                    <a:pt x="0" y="4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47146" name="Line 65">
              <a:extLst>
                <a:ext uri="{FF2B5EF4-FFF2-40B4-BE49-F238E27FC236}">
                  <a16:creationId xmlns:a16="http://schemas.microsoft.com/office/drawing/2014/main" id="{51A0F863-B54F-9DF7-B8CA-168528857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44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7140" name="Text Box 66">
            <a:extLst>
              <a:ext uri="{FF2B5EF4-FFF2-40B4-BE49-F238E27FC236}">
                <a16:creationId xmlns:a16="http://schemas.microsoft.com/office/drawing/2014/main" id="{764AB2E1-8690-CCFB-AC4E-AD6F152DB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876800"/>
            <a:ext cx="3048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Image understanding</a:t>
            </a:r>
            <a:r>
              <a:rPr lang="en-US" altLang="en-US" sz="2400"/>
              <a:t> (Computer Vision and Pattern recognition)</a:t>
            </a:r>
          </a:p>
        </p:txBody>
      </p:sp>
      <p:grpSp>
        <p:nvGrpSpPr>
          <p:cNvPr id="47141" name="Group 70">
            <a:extLst>
              <a:ext uri="{FF2B5EF4-FFF2-40B4-BE49-F238E27FC236}">
                <a16:creationId xmlns:a16="http://schemas.microsoft.com/office/drawing/2014/main" id="{7EE5AF6E-30E0-F4A0-40B2-26637BAA182C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3962400"/>
            <a:ext cx="762000" cy="762000"/>
            <a:chOff x="2976" y="2784"/>
            <a:chExt cx="480" cy="528"/>
          </a:xfrm>
        </p:grpSpPr>
        <p:sp>
          <p:nvSpPr>
            <p:cNvPr id="47142" name="Freeform 67">
              <a:extLst>
                <a:ext uri="{FF2B5EF4-FFF2-40B4-BE49-F238E27FC236}">
                  <a16:creationId xmlns:a16="http://schemas.microsoft.com/office/drawing/2014/main" id="{7C5BB715-B3B6-DF47-400D-12701C5AC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2784"/>
              <a:ext cx="240" cy="528"/>
            </a:xfrm>
            <a:custGeom>
              <a:avLst/>
              <a:gdLst>
                <a:gd name="T0" fmla="*/ 0 w 240"/>
                <a:gd name="T1" fmla="*/ 0 h 432"/>
                <a:gd name="T2" fmla="*/ 240 w 240"/>
                <a:gd name="T3" fmla="*/ 0 h 432"/>
                <a:gd name="T4" fmla="*/ 240 w 240"/>
                <a:gd name="T5" fmla="*/ 35690 h 432"/>
                <a:gd name="T6" fmla="*/ 0 w 240"/>
                <a:gd name="T7" fmla="*/ 35690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32"/>
                <a:gd name="T14" fmla="*/ 240 w 240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32">
                  <a:moveTo>
                    <a:pt x="0" y="0"/>
                  </a:moveTo>
                  <a:lnTo>
                    <a:pt x="240" y="0"/>
                  </a:lnTo>
                  <a:lnTo>
                    <a:pt x="240" y="432"/>
                  </a:lnTo>
                  <a:lnTo>
                    <a:pt x="0" y="4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47143" name="Line 68">
              <a:extLst>
                <a:ext uri="{FF2B5EF4-FFF2-40B4-BE49-F238E27FC236}">
                  <a16:creationId xmlns:a16="http://schemas.microsoft.com/office/drawing/2014/main" id="{2C3DD754-B713-B43D-5277-B0D2C1AE3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0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47144" name="Line 69">
              <a:extLst>
                <a:ext uri="{FF2B5EF4-FFF2-40B4-BE49-F238E27FC236}">
                  <a16:creationId xmlns:a16="http://schemas.microsoft.com/office/drawing/2014/main" id="{033CCFA6-AD81-8DA8-9F4D-22743BFA1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307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ate Placeholder 3">
            <a:extLst>
              <a:ext uri="{FF2B5EF4-FFF2-40B4-BE49-F238E27FC236}">
                <a16:creationId xmlns:a16="http://schemas.microsoft.com/office/drawing/2014/main" id="{338229AB-C510-B532-956B-1272C191559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E98F1B2-F42A-406E-8380-32A0F71914DE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49155" name="Footer Placeholder 4">
            <a:extLst>
              <a:ext uri="{FF2B5EF4-FFF2-40B4-BE49-F238E27FC236}">
                <a16:creationId xmlns:a16="http://schemas.microsoft.com/office/drawing/2014/main" id="{97699FD0-74F7-7685-60B7-D56B9D16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49156" name="Slide Number Placeholder 5">
            <a:extLst>
              <a:ext uri="{FF2B5EF4-FFF2-40B4-BE49-F238E27FC236}">
                <a16:creationId xmlns:a16="http://schemas.microsoft.com/office/drawing/2014/main" id="{516BAD82-2A23-8A52-6FA3-A45751DE6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48FF78B-4DD4-4D70-9527-6B6FA9FDE2D1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49157" name="Rectangle 2">
            <a:extLst>
              <a:ext uri="{FF2B5EF4-FFF2-40B4-BE49-F238E27FC236}">
                <a16:creationId xmlns:a16="http://schemas.microsoft.com/office/drawing/2014/main" id="{F3E0B6B3-426B-9C5C-03E5-B16C87C63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Processing Computer vision and PR</a:t>
            </a:r>
          </a:p>
        </p:txBody>
      </p:sp>
      <p:sp>
        <p:nvSpPr>
          <p:cNvPr id="49158" name="Text Box 3">
            <a:extLst>
              <a:ext uri="{FF2B5EF4-FFF2-40B4-BE49-F238E27FC236}">
                <a16:creationId xmlns:a16="http://schemas.microsoft.com/office/drawing/2014/main" id="{4728B5A2-C50C-FFB2-11C6-057FC682F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90600"/>
            <a:ext cx="3810000" cy="803275"/>
          </a:xfrm>
          <a:prstGeom prst="rect">
            <a:avLst/>
          </a:prstGeom>
          <a:solidFill>
            <a:srgbClr val="CCFFCC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tIns="91440" bIns="91440">
            <a:spAutoFit/>
          </a:bodyPr>
          <a:lstStyle>
            <a:lvl1pPr marL="173038" indent="-173038"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Pct val="80000"/>
            </a:pPr>
            <a:r>
              <a:rPr lang="en-US" altLang="en-US" sz="2000">
                <a:solidFill>
                  <a:schemeClr val="accent2"/>
                </a:solidFill>
              </a:rPr>
              <a:t>Image acquisition by sensor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Pct val="80000"/>
            </a:pPr>
            <a:r>
              <a:rPr lang="en-US" altLang="en-US" sz="2000">
                <a:solidFill>
                  <a:schemeClr val="accent2"/>
                </a:solidFill>
              </a:rPr>
              <a:t>Image sampling and quantization</a:t>
            </a:r>
          </a:p>
        </p:txBody>
      </p:sp>
      <p:sp>
        <p:nvSpPr>
          <p:cNvPr id="49159" name="Line 5">
            <a:extLst>
              <a:ext uri="{FF2B5EF4-FFF2-40B4-BE49-F238E27FC236}">
                <a16:creationId xmlns:a16="http://schemas.microsoft.com/office/drawing/2014/main" id="{577C75BB-B514-D750-577E-5B69DC93ED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3048000"/>
            <a:ext cx="4572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49160" name="Text Box 6">
            <a:extLst>
              <a:ext uri="{FF2B5EF4-FFF2-40B4-BE49-F238E27FC236}">
                <a16:creationId xmlns:a16="http://schemas.microsoft.com/office/drawing/2014/main" id="{CD6ED84F-79A3-6062-3CB3-3191CCDC9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990600"/>
            <a:ext cx="4572000" cy="3914775"/>
          </a:xfrm>
          <a:prstGeom prst="rect">
            <a:avLst/>
          </a:prstGeom>
          <a:solidFill>
            <a:srgbClr val="E1E1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tIns="91440" bIns="91440">
            <a:spAutoFit/>
          </a:bodyPr>
          <a:lstStyle>
            <a:lvl1pPr marL="173038" indent="-173038"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Image Geometrical Rectification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/>
              <a:t>Camera geometry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Feature Extraction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/>
              <a:t>Edge and Interest points detection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/>
              <a:t>Texture and shading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/>
              <a:t>Shape from texture and shading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Calculation on Multiple Views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/>
              <a:t>Multi-view geometry and Stereo imaging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/>
              <a:t>Structure from motion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Segmentation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/>
              <a:t>Impose some order on group of pixels to separate them from each other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Template matching</a:t>
            </a:r>
          </a:p>
        </p:txBody>
      </p:sp>
      <p:sp>
        <p:nvSpPr>
          <p:cNvPr id="49161" name="Text Box 7">
            <a:extLst>
              <a:ext uri="{FF2B5EF4-FFF2-40B4-BE49-F238E27FC236}">
                <a16:creationId xmlns:a16="http://schemas.microsoft.com/office/drawing/2014/main" id="{69A2E644-C993-62AB-7283-78850C5D0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752600"/>
            <a:ext cx="3810000" cy="4738688"/>
          </a:xfrm>
          <a:prstGeom prst="rect">
            <a:avLst/>
          </a:prstGeom>
          <a:solidFill>
            <a:srgbClr val="CC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tIns="91440" bIns="91440">
            <a:spAutoFit/>
          </a:bodyPr>
          <a:lstStyle>
            <a:lvl1pPr marL="173038" indent="-173038"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chemeClr val="accent2"/>
                </a:solidFill>
              </a:rPr>
              <a:t>Image enhancement and restoration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 dirty="0"/>
              <a:t>Filtering in spatial domain or frequency domain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accent2"/>
                </a:solidFill>
              </a:rPr>
              <a:t>Feature Extraction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 dirty="0"/>
              <a:t>Edge detection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 dirty="0"/>
              <a:t>Interest points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accent2"/>
                </a:solidFill>
              </a:rPr>
              <a:t>Colored image Processing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 dirty="0"/>
              <a:t>Pseudo coloring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 dirty="0"/>
              <a:t>Color segmentation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accent2"/>
                </a:solidFill>
              </a:rPr>
              <a:t>Multi-resolution analysis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 dirty="0"/>
              <a:t>Pyramids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 dirty="0"/>
              <a:t>Wavelets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 dirty="0"/>
              <a:t>Other transformations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accent2"/>
                </a:solidFill>
              </a:rPr>
              <a:t>Image and video compression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 dirty="0"/>
              <a:t>Image compression standards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 dirty="0"/>
              <a:t>Video compression standards</a:t>
            </a:r>
          </a:p>
        </p:txBody>
      </p:sp>
      <p:sp>
        <p:nvSpPr>
          <p:cNvPr id="49162" name="Text Box 8">
            <a:extLst>
              <a:ext uri="{FF2B5EF4-FFF2-40B4-BE49-F238E27FC236}">
                <a16:creationId xmlns:a16="http://schemas.microsoft.com/office/drawing/2014/main" id="{C8E6E90E-AA7B-92E6-D6D6-3023A306D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876800"/>
            <a:ext cx="4572000" cy="1717675"/>
          </a:xfrm>
          <a:prstGeom prst="rect">
            <a:avLst/>
          </a:prstGeom>
          <a:solidFill>
            <a:srgbClr val="FAD6D9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tIns="0" bIns="0">
            <a:spAutoFit/>
          </a:bodyPr>
          <a:lstStyle>
            <a:lvl1pPr marL="173038" indent="-173038"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Segmentation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Classification and Recognition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/>
              <a:t>Classification and interpretation of objects based on selected features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en-US" sz="1800"/>
              <a:t>Recognize objects using probabilistic techniques</a:t>
            </a:r>
          </a:p>
        </p:txBody>
      </p:sp>
      <p:sp>
        <p:nvSpPr>
          <p:cNvPr id="49163" name="Text Box 21">
            <a:extLst>
              <a:ext uri="{FF2B5EF4-FFF2-40B4-BE49-F238E27FC236}">
                <a16:creationId xmlns:a16="http://schemas.microsoft.com/office/drawing/2014/main" id="{F991D49A-8B78-D2CA-414E-738C385A792C}"/>
              </a:ext>
            </a:extLst>
          </p:cNvPr>
          <p:cNvSpPr txBox="1">
            <a:spLocks noChangeArrowheads="1"/>
          </p:cNvSpPr>
          <p:nvPr/>
        </p:nvSpPr>
        <p:spPr bwMode="auto">
          <a:xfrm rot="-5390842">
            <a:off x="-2240756" y="2850356"/>
            <a:ext cx="4725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>
                <a:solidFill>
                  <a:srgbClr val="006699"/>
                </a:solidFill>
              </a:rPr>
              <a:t>Digital Image Processing</a:t>
            </a:r>
          </a:p>
        </p:txBody>
      </p:sp>
      <p:sp>
        <p:nvSpPr>
          <p:cNvPr id="49164" name="Text Box 22">
            <a:extLst>
              <a:ext uri="{FF2B5EF4-FFF2-40B4-BE49-F238E27FC236}">
                <a16:creationId xmlns:a16="http://schemas.microsoft.com/office/drawing/2014/main" id="{6EDCE79E-4239-4991-10EB-BC316B9FBA9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742238" y="2544762"/>
            <a:ext cx="228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>
                <a:solidFill>
                  <a:srgbClr val="9933FF"/>
                </a:solidFill>
              </a:rPr>
              <a:t>Computer Vision</a:t>
            </a:r>
          </a:p>
        </p:txBody>
      </p:sp>
      <p:sp>
        <p:nvSpPr>
          <p:cNvPr id="49165" name="Text Box 23">
            <a:extLst>
              <a:ext uri="{FF2B5EF4-FFF2-40B4-BE49-F238E27FC236}">
                <a16:creationId xmlns:a16="http://schemas.microsoft.com/office/drawing/2014/main" id="{6CA4DFA6-9DAD-9CC7-6DC7-3245A67C67F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802563" y="5516562"/>
            <a:ext cx="228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>
                <a:solidFill>
                  <a:srgbClr val="CC0000"/>
                </a:solidFill>
              </a:rPr>
              <a:t>Pattern Recognition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>
            <a:extLst>
              <a:ext uri="{FF2B5EF4-FFF2-40B4-BE49-F238E27FC236}">
                <a16:creationId xmlns:a16="http://schemas.microsoft.com/office/drawing/2014/main" id="{7B548632-FC53-8A43-EADA-470CBD4BF49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FD99AC5-346E-432D-94D7-6B25316A5CD4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51203" name="Footer Placeholder 4">
            <a:extLst>
              <a:ext uri="{FF2B5EF4-FFF2-40B4-BE49-F238E27FC236}">
                <a16:creationId xmlns:a16="http://schemas.microsoft.com/office/drawing/2014/main" id="{CF9AFAFC-4766-B6A9-8EF7-A42EE7A5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51204" name="Slide Number Placeholder 5">
            <a:extLst>
              <a:ext uri="{FF2B5EF4-FFF2-40B4-BE49-F238E27FC236}">
                <a16:creationId xmlns:a16="http://schemas.microsoft.com/office/drawing/2014/main" id="{125C3DF4-EF76-4B8C-38A2-541172519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9BE78E1-7BF2-4283-894E-6391689AA2FB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6104DA6C-3378-91B3-5F16-D3AF54037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Scope of DIP</a:t>
            </a:r>
          </a:p>
        </p:txBody>
      </p:sp>
      <p:sp>
        <p:nvSpPr>
          <p:cNvPr id="51206" name="Content Placeholder 1">
            <a:extLst>
              <a:ext uri="{FF2B5EF4-FFF2-40B4-BE49-F238E27FC236}">
                <a16:creationId xmlns:a16="http://schemas.microsoft.com/office/drawing/2014/main" id="{69BF2AEB-AC3B-AE61-D8C1-29CAF4C407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1447800"/>
            <a:ext cx="8001000" cy="5105400"/>
          </a:xfrm>
        </p:spPr>
        <p:txBody>
          <a:bodyPr/>
          <a:lstStyle/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51207" name="Picture 4">
            <a:extLst>
              <a:ext uri="{FF2B5EF4-FFF2-40B4-BE49-F238E27FC236}">
                <a16:creationId xmlns:a16="http://schemas.microsoft.com/office/drawing/2014/main" id="{790FF92C-0F2E-AEE7-939D-D9A1E027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6392863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8" name="Picture 5">
            <a:extLst>
              <a:ext uri="{FF2B5EF4-FFF2-40B4-BE49-F238E27FC236}">
                <a16:creationId xmlns:a16="http://schemas.microsoft.com/office/drawing/2014/main" id="{3548C953-0763-4FA4-1AD8-8D8A353B3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1295400"/>
            <a:ext cx="1298575" cy="175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>
            <a:extLst>
              <a:ext uri="{FF2B5EF4-FFF2-40B4-BE49-F238E27FC236}">
                <a16:creationId xmlns:a16="http://schemas.microsoft.com/office/drawing/2014/main" id="{B28FCBAF-39CA-8989-BDBF-EBB9085044F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D6EDC0F-4EDD-4EAE-904D-67F11F56ADDA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8195" name="Footer Placeholder 4">
            <a:extLst>
              <a:ext uri="{FF2B5EF4-FFF2-40B4-BE49-F238E27FC236}">
                <a16:creationId xmlns:a16="http://schemas.microsoft.com/office/drawing/2014/main" id="{D5F44C34-36B9-7BD2-82CB-172CD77F4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/>
              <a:t>CUI, Lahore Campus -- CSC 331: Digital Image Processing --  © Dr. Usama Ijaz Bajwa</a:t>
            </a:r>
          </a:p>
        </p:txBody>
      </p:sp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0F043ED2-C5AC-6FC6-037E-1B79D184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8F30D71-8264-4C2C-A896-A30E817A65F8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3E12F4FC-ADBB-D519-BE37-B93AE5C5F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DIP: EM band imaging</a:t>
            </a:r>
          </a:p>
        </p:txBody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B4D1BC3D-687D-D271-A221-5B0F08F09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199" name="Rectangle 4">
            <a:extLst>
              <a:ext uri="{FF2B5EF4-FFF2-40B4-BE49-F238E27FC236}">
                <a16:creationId xmlns:a16="http://schemas.microsoft.com/office/drawing/2014/main" id="{3EF4CD43-503F-5C17-2CDF-9877263BF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200" name="Rectangle 5">
            <a:extLst>
              <a:ext uri="{FF2B5EF4-FFF2-40B4-BE49-F238E27FC236}">
                <a16:creationId xmlns:a16="http://schemas.microsoft.com/office/drawing/2014/main" id="{BBD7D78F-25DC-37BE-23D2-5867B4E15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201" name="Rectangle 6">
            <a:extLst>
              <a:ext uri="{FF2B5EF4-FFF2-40B4-BE49-F238E27FC236}">
                <a16:creationId xmlns:a16="http://schemas.microsoft.com/office/drawing/2014/main" id="{DCC7850F-B48A-DE68-4E19-C0543578D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8202" name="Rectangle 7">
            <a:extLst>
              <a:ext uri="{FF2B5EF4-FFF2-40B4-BE49-F238E27FC236}">
                <a16:creationId xmlns:a16="http://schemas.microsoft.com/office/drawing/2014/main" id="{ABF486A9-A86C-9EE5-50C0-8BAA017E3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Gamma-ray imaging</a:t>
            </a:r>
          </a:p>
          <a:p>
            <a:pPr marL="803275" lvl="1" indent="-341313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Nuclear medicine, astronomical observations.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X-ray Imaging</a:t>
            </a:r>
          </a:p>
          <a:p>
            <a:pPr marL="803275" lvl="1" indent="-341313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Medical diagnostics (CAT scans, x-ray scans), industry, astronomy.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Ultra-violet imaging</a:t>
            </a:r>
          </a:p>
          <a:p>
            <a:pPr marL="803275" lvl="1" indent="-341313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Fluorescence microscopy, astronomy,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Visible &amp; Infrared-band imaging (most widely used)</a:t>
            </a:r>
          </a:p>
          <a:p>
            <a:pPr marL="803275" lvl="1" indent="-341313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Light microscopy, astronomy, remote sensing, industry, law enforcement, military reconnaissance, etc.</a:t>
            </a:r>
            <a:r>
              <a:rPr lang="en-US" altLang="en-US" sz="1800" dirty="0">
                <a:solidFill>
                  <a:srgbClr val="00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Micro-wave and radio band imagery</a:t>
            </a:r>
          </a:p>
          <a:p>
            <a:pPr marL="803275" lvl="1" indent="-341313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Radar, Medicine (MRI), astronomy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3">
            <a:extLst>
              <a:ext uri="{FF2B5EF4-FFF2-40B4-BE49-F238E27FC236}">
                <a16:creationId xmlns:a16="http://schemas.microsoft.com/office/drawing/2014/main" id="{0DB03EFA-D695-5AB1-D341-992B5ECE71E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4D33BE8-811D-4C07-8AE6-E98ECC463E25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10243" name="Footer Placeholder 4">
            <a:extLst>
              <a:ext uri="{FF2B5EF4-FFF2-40B4-BE49-F238E27FC236}">
                <a16:creationId xmlns:a16="http://schemas.microsoft.com/office/drawing/2014/main" id="{48B8B6EE-C009-8B41-F658-1514F825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10244" name="Slide Number Placeholder 5">
            <a:extLst>
              <a:ext uri="{FF2B5EF4-FFF2-40B4-BE49-F238E27FC236}">
                <a16:creationId xmlns:a16="http://schemas.microsoft.com/office/drawing/2014/main" id="{E22E18A4-7C5E-9047-077B-ED1E0DA6B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9484F07-E11A-49A1-A8CC-97DBCFF726F5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10245" name="Rectangle 2">
            <a:extLst>
              <a:ext uri="{FF2B5EF4-FFF2-40B4-BE49-F238E27FC236}">
                <a16:creationId xmlns:a16="http://schemas.microsoft.com/office/drawing/2014/main" id="{81838967-F907-2C83-9FE0-D73050ACE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Infrared / Thermal imaging</a:t>
            </a:r>
          </a:p>
        </p:txBody>
      </p:sp>
      <p:sp>
        <p:nvSpPr>
          <p:cNvPr id="10246" name="Rectangle 3">
            <a:extLst>
              <a:ext uri="{FF2B5EF4-FFF2-40B4-BE49-F238E27FC236}">
                <a16:creationId xmlns:a16="http://schemas.microsoft.com/office/drawing/2014/main" id="{191C487D-DFF4-44A9-FE49-1D9657D65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247" name="Rectangle 4">
            <a:extLst>
              <a:ext uri="{FF2B5EF4-FFF2-40B4-BE49-F238E27FC236}">
                <a16:creationId xmlns:a16="http://schemas.microsoft.com/office/drawing/2014/main" id="{E950444C-ADD0-27E2-DFCD-0D0F8AE49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248" name="Rectangle 5">
            <a:extLst>
              <a:ext uri="{FF2B5EF4-FFF2-40B4-BE49-F238E27FC236}">
                <a16:creationId xmlns:a16="http://schemas.microsoft.com/office/drawing/2014/main" id="{64086E1C-F742-3EBB-F31F-9176843D4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249" name="Rectangle 6">
            <a:extLst>
              <a:ext uri="{FF2B5EF4-FFF2-40B4-BE49-F238E27FC236}">
                <a16:creationId xmlns:a16="http://schemas.microsoft.com/office/drawing/2014/main" id="{28D8D0FF-AD30-EA79-CD7F-981DAA391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0250" name="Rectangle 7">
            <a:extLst>
              <a:ext uri="{FF2B5EF4-FFF2-40B4-BE49-F238E27FC236}">
                <a16:creationId xmlns:a16="http://schemas.microsoft.com/office/drawing/2014/main" id="{D34AFBFA-B08D-411A-8D75-92CF34D12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sz="2000">
              <a:solidFill>
                <a:srgbClr val="000000"/>
              </a:solidFill>
            </a:endParaRPr>
          </a:p>
        </p:txBody>
      </p:sp>
      <p:pic>
        <p:nvPicPr>
          <p:cNvPr id="10251" name="Picture 1">
            <a:extLst>
              <a:ext uri="{FF2B5EF4-FFF2-40B4-BE49-F238E27FC236}">
                <a16:creationId xmlns:a16="http://schemas.microsoft.com/office/drawing/2014/main" id="{921F0382-2056-ACF5-8071-8113AEFFE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3238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2">
            <a:extLst>
              <a:ext uri="{FF2B5EF4-FFF2-40B4-BE49-F238E27FC236}">
                <a16:creationId xmlns:a16="http://schemas.microsoft.com/office/drawing/2014/main" id="{8DE0C599-EF0E-B7E4-8917-E98FF71D0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76600"/>
            <a:ext cx="3238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ate Placeholder 3">
            <a:extLst>
              <a:ext uri="{FF2B5EF4-FFF2-40B4-BE49-F238E27FC236}">
                <a16:creationId xmlns:a16="http://schemas.microsoft.com/office/drawing/2014/main" id="{FC859550-3B0C-E6E6-6EC2-8A7340E3890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BFA71B0-6D37-43DE-8198-82297DA990AD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12291" name="Footer Placeholder 4">
            <a:extLst>
              <a:ext uri="{FF2B5EF4-FFF2-40B4-BE49-F238E27FC236}">
                <a16:creationId xmlns:a16="http://schemas.microsoft.com/office/drawing/2014/main" id="{7D027882-D0CB-46A4-4AA8-D7D8DEAA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12292" name="Slide Number Placeholder 5">
            <a:extLst>
              <a:ext uri="{FF2B5EF4-FFF2-40B4-BE49-F238E27FC236}">
                <a16:creationId xmlns:a16="http://schemas.microsoft.com/office/drawing/2014/main" id="{3FC7E695-814B-3DBD-1F98-C8C5118B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328788F-CFA4-4BA9-B598-3BB6B45AC3DC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4FCD2CC-F9A5-0450-D6A0-433338F29C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Infrared / Thermal imaging</a:t>
            </a:r>
          </a:p>
        </p:txBody>
      </p:sp>
      <p:sp>
        <p:nvSpPr>
          <p:cNvPr id="12294" name="Rectangle 3">
            <a:extLst>
              <a:ext uri="{FF2B5EF4-FFF2-40B4-BE49-F238E27FC236}">
                <a16:creationId xmlns:a16="http://schemas.microsoft.com/office/drawing/2014/main" id="{D2D331E8-8585-680A-EDF9-D5FDB9382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2295" name="Rectangle 4">
            <a:extLst>
              <a:ext uri="{FF2B5EF4-FFF2-40B4-BE49-F238E27FC236}">
                <a16:creationId xmlns:a16="http://schemas.microsoft.com/office/drawing/2014/main" id="{FD6E1A6F-26E9-7F6C-95D3-5A99B8A7E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2296" name="Rectangle 5">
            <a:extLst>
              <a:ext uri="{FF2B5EF4-FFF2-40B4-BE49-F238E27FC236}">
                <a16:creationId xmlns:a16="http://schemas.microsoft.com/office/drawing/2014/main" id="{24EFD184-81EF-3D08-55CF-49E8C2240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2297" name="Rectangle 6">
            <a:extLst>
              <a:ext uri="{FF2B5EF4-FFF2-40B4-BE49-F238E27FC236}">
                <a16:creationId xmlns:a16="http://schemas.microsoft.com/office/drawing/2014/main" id="{3071E0D5-EDBA-EC53-02E7-F2824750B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2298" name="Rectangle 7">
            <a:extLst>
              <a:ext uri="{FF2B5EF4-FFF2-40B4-BE49-F238E27FC236}">
                <a16:creationId xmlns:a16="http://schemas.microsoft.com/office/drawing/2014/main" id="{D9252165-30BB-B9E0-C7C4-23AFD2B6D9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sz="2000">
              <a:solidFill>
                <a:srgbClr val="000000"/>
              </a:solidFill>
            </a:endParaRPr>
          </a:p>
        </p:txBody>
      </p:sp>
      <p:pic>
        <p:nvPicPr>
          <p:cNvPr id="12299" name="Picture 2" descr="D:\My Docs\thermalsam.JPG">
            <a:extLst>
              <a:ext uri="{FF2B5EF4-FFF2-40B4-BE49-F238E27FC236}">
                <a16:creationId xmlns:a16="http://schemas.microsoft.com/office/drawing/2014/main" id="{FDA84034-3541-A936-A585-6EA1B8C1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66800"/>
            <a:ext cx="3695700" cy="29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3" descr="D:\Research\IR PAPER noised\SAM-Pictures-denoising\27.bmp">
            <a:extLst>
              <a:ext uri="{FF2B5EF4-FFF2-40B4-BE49-F238E27FC236}">
                <a16:creationId xmlns:a16="http://schemas.microsoft.com/office/drawing/2014/main" id="{677FABF6-90C7-8151-14E9-6794E0D13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295400"/>
            <a:ext cx="3238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4" descr="D:\Research\IR PAPER noised\5.bmp">
            <a:extLst>
              <a:ext uri="{FF2B5EF4-FFF2-40B4-BE49-F238E27FC236}">
                <a16:creationId xmlns:a16="http://schemas.microsoft.com/office/drawing/2014/main" id="{C5D6A489-1E7B-41DA-289B-5CAEA1DE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114800"/>
            <a:ext cx="3238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5" descr="D:\Research\IR PAPER noised\G005833.BMP">
            <a:extLst>
              <a:ext uri="{FF2B5EF4-FFF2-40B4-BE49-F238E27FC236}">
                <a16:creationId xmlns:a16="http://schemas.microsoft.com/office/drawing/2014/main" id="{FFE46D51-D5D2-3B98-7C4E-C13FCAE3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84613"/>
            <a:ext cx="3543300" cy="26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>
            <a:extLst>
              <a:ext uri="{FF2B5EF4-FFF2-40B4-BE49-F238E27FC236}">
                <a16:creationId xmlns:a16="http://schemas.microsoft.com/office/drawing/2014/main" id="{09EA327D-1DFE-F5C6-BB9F-C7A3BE68A46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530F218-1E2C-4BC2-85AF-D2B790035697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14339" name="Footer Placeholder 4">
            <a:extLst>
              <a:ext uri="{FF2B5EF4-FFF2-40B4-BE49-F238E27FC236}">
                <a16:creationId xmlns:a16="http://schemas.microsoft.com/office/drawing/2014/main" id="{D75EF0C8-C96D-6F18-2F82-5C4F373B0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14340" name="Slide Number Placeholder 5">
            <a:extLst>
              <a:ext uri="{FF2B5EF4-FFF2-40B4-BE49-F238E27FC236}">
                <a16:creationId xmlns:a16="http://schemas.microsoft.com/office/drawing/2014/main" id="{8543E71C-C5FE-4A15-943D-CF0F3481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0616C4F-D4C0-4585-81EE-BAA9D2D18308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A986FD8E-DE18-E399-6427-C53CFA0E35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Infrared / Thermal imaging</a:t>
            </a:r>
          </a:p>
        </p:txBody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E105331D-FECF-4E2F-8BBC-4FF1CCE71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4343" name="Rectangle 4">
            <a:extLst>
              <a:ext uri="{FF2B5EF4-FFF2-40B4-BE49-F238E27FC236}">
                <a16:creationId xmlns:a16="http://schemas.microsoft.com/office/drawing/2014/main" id="{FC91D25F-41EF-BB07-6D06-F7B2C7CCB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4344" name="Rectangle 5">
            <a:extLst>
              <a:ext uri="{FF2B5EF4-FFF2-40B4-BE49-F238E27FC236}">
                <a16:creationId xmlns:a16="http://schemas.microsoft.com/office/drawing/2014/main" id="{B3E67C07-9DF2-6191-B56D-8F2F21035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4345" name="Rectangle 6">
            <a:extLst>
              <a:ext uri="{FF2B5EF4-FFF2-40B4-BE49-F238E27FC236}">
                <a16:creationId xmlns:a16="http://schemas.microsoft.com/office/drawing/2014/main" id="{A0F965BF-681A-BC60-97D7-E09BBE58E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68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/>
          </a:p>
        </p:txBody>
      </p:sp>
      <p:sp>
        <p:nvSpPr>
          <p:cNvPr id="14346" name="Rectangle 7">
            <a:extLst>
              <a:ext uri="{FF2B5EF4-FFF2-40B4-BE49-F238E27FC236}">
                <a16:creationId xmlns:a16="http://schemas.microsoft.com/office/drawing/2014/main" id="{6F0E2B88-CB2A-FF75-6DAB-C096E0786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sz="2000">
              <a:solidFill>
                <a:srgbClr val="000000"/>
              </a:solidFill>
            </a:endParaRPr>
          </a:p>
        </p:txBody>
      </p:sp>
      <p:pic>
        <p:nvPicPr>
          <p:cNvPr id="14347" name="Picture 1">
            <a:extLst>
              <a:ext uri="{FF2B5EF4-FFF2-40B4-BE49-F238E27FC236}">
                <a16:creationId xmlns:a16="http://schemas.microsoft.com/office/drawing/2014/main" id="{2BB31FEC-3B1A-784A-CF43-EFACBE537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990600"/>
            <a:ext cx="66675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2" descr="D:\Research\IR_and_3D_Images by PETER\Carl\Carl.JPG">
            <a:extLst>
              <a:ext uri="{FF2B5EF4-FFF2-40B4-BE49-F238E27FC236}">
                <a16:creationId xmlns:a16="http://schemas.microsoft.com/office/drawing/2014/main" id="{605E37BC-5DFB-86F5-C017-1A5381486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990600"/>
            <a:ext cx="4251325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3" descr="D:\Research\IR_and_3D_Images by PETER\Carl\Carl.BMP">
            <a:extLst>
              <a:ext uri="{FF2B5EF4-FFF2-40B4-BE49-F238E27FC236}">
                <a16:creationId xmlns:a16="http://schemas.microsoft.com/office/drawing/2014/main" id="{2A6AE0EB-9BD9-42D8-990A-E414EE7AB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2530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4" descr="D:\Research\IR_and_3D_Images by PETER\Peter\Peter.jpg">
            <a:extLst>
              <a:ext uri="{FF2B5EF4-FFF2-40B4-BE49-F238E27FC236}">
                <a16:creationId xmlns:a16="http://schemas.microsoft.com/office/drawing/2014/main" id="{B0B62005-A882-0B5D-8926-E29ACAF5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3840163"/>
            <a:ext cx="4206875" cy="280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1" name="Picture 5" descr="D:\Research\IR_and_3D_Images by PETER\Peter\Peter.bmp">
            <a:extLst>
              <a:ext uri="{FF2B5EF4-FFF2-40B4-BE49-F238E27FC236}">
                <a16:creationId xmlns:a16="http://schemas.microsoft.com/office/drawing/2014/main" id="{D55D417B-171A-BF06-17F7-A9D5C5BA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86200"/>
            <a:ext cx="2530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>
            <a:extLst>
              <a:ext uri="{FF2B5EF4-FFF2-40B4-BE49-F238E27FC236}">
                <a16:creationId xmlns:a16="http://schemas.microsoft.com/office/drawing/2014/main" id="{CA6EC740-583A-A1E9-1160-9A5A5F2ACA0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5316B0D-B595-4A27-8CA1-711D1553E38E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16387" name="Footer Placeholder 4">
            <a:extLst>
              <a:ext uri="{FF2B5EF4-FFF2-40B4-BE49-F238E27FC236}">
                <a16:creationId xmlns:a16="http://schemas.microsoft.com/office/drawing/2014/main" id="{CA58FBB2-E720-2ADA-E32B-D925342B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16388" name="Slide Number Placeholder 5">
            <a:extLst>
              <a:ext uri="{FF2B5EF4-FFF2-40B4-BE49-F238E27FC236}">
                <a16:creationId xmlns:a16="http://schemas.microsoft.com/office/drawing/2014/main" id="{EC513199-9682-A600-A42B-A0A44E48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B4525ED-CD46-4941-9B8B-B2F23C6E3D9B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16389" name="Rectangle 2">
            <a:extLst>
              <a:ext uri="{FF2B5EF4-FFF2-40B4-BE49-F238E27FC236}">
                <a16:creationId xmlns:a16="http://schemas.microsoft.com/office/drawing/2014/main" id="{E970F7B8-982E-B12A-20BA-8E04B84D5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DIP: Non-EM band imaging</a:t>
            </a:r>
            <a:r>
              <a:rPr lang="en-US" altLang="en-US" sz="4000">
                <a:solidFill>
                  <a:srgbClr val="000000"/>
                </a:solidFill>
                <a:latin typeface="Wingdings3" charset="0"/>
              </a:rPr>
              <a:t> </a:t>
            </a:r>
          </a:p>
        </p:txBody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E58418E4-3367-D76A-0442-69627C614C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3838" indent="-223838" eaLnBrk="1" hangingPunct="1">
              <a:tabLst>
                <a:tab pos="520700" algn="l"/>
              </a:tabLst>
            </a:pPr>
            <a:r>
              <a:rPr lang="en-US" altLang="en-US" sz="2400" dirty="0"/>
              <a:t>Acoustic imaging (hundreds of Hz)</a:t>
            </a:r>
            <a:r>
              <a:rPr lang="en-US" altLang="en-US" sz="1800" dirty="0"/>
              <a:t> </a:t>
            </a:r>
            <a:endParaRPr lang="en-US" altLang="en-US" sz="2400" dirty="0"/>
          </a:p>
          <a:p>
            <a:pPr marL="862013" lvl="1" eaLnBrk="1" hangingPunct="1">
              <a:tabLst>
                <a:tab pos="520700" algn="l"/>
              </a:tabLst>
            </a:pPr>
            <a:r>
              <a:rPr lang="en-US" altLang="en-US" sz="2000" dirty="0"/>
              <a:t>Geological exploration (oil exploration) </a:t>
            </a:r>
            <a:endParaRPr lang="en-US" altLang="en-US" sz="1600" dirty="0"/>
          </a:p>
          <a:p>
            <a:pPr marL="223838" indent="-223838" eaLnBrk="1" hangingPunct="1">
              <a:tabLst>
                <a:tab pos="520700" algn="l"/>
              </a:tabLst>
            </a:pPr>
            <a:r>
              <a:rPr lang="en-US" altLang="en-US" sz="2400" dirty="0"/>
              <a:t>Ultrasound imaging (millions of Hz)</a:t>
            </a:r>
            <a:endParaRPr lang="en-US" altLang="en-US" sz="3200" dirty="0"/>
          </a:p>
          <a:p>
            <a:pPr marL="862013" lvl="1" eaLnBrk="1" hangingPunct="1">
              <a:tabLst>
                <a:tab pos="520700" algn="l"/>
              </a:tabLst>
            </a:pPr>
            <a:r>
              <a:rPr lang="en-US" altLang="en-US" sz="2000" dirty="0"/>
              <a:t>Industry and medicine</a:t>
            </a:r>
          </a:p>
          <a:p>
            <a:pPr marL="223838" indent="-223838" eaLnBrk="1" hangingPunct="1">
              <a:tabLst>
                <a:tab pos="520700" algn="l"/>
              </a:tabLst>
            </a:pPr>
            <a:r>
              <a:rPr lang="en-US" altLang="en-US" sz="2400" dirty="0"/>
              <a:t>Electron microscopic imaging  </a:t>
            </a:r>
          </a:p>
          <a:p>
            <a:pPr marL="862013" lvl="1" eaLnBrk="1" hangingPunct="1">
              <a:tabLst>
                <a:tab pos="520700" algn="l"/>
              </a:tabLst>
            </a:pPr>
            <a:r>
              <a:rPr lang="en-US" altLang="en-US" dirty="0"/>
              <a:t>Used to achieve magnification of 10,000x or more</a:t>
            </a:r>
          </a:p>
          <a:p>
            <a:pPr marL="1204913" lvl="2" eaLnBrk="1" hangingPunct="1">
              <a:tabLst>
                <a:tab pos="520700" algn="l"/>
              </a:tabLst>
            </a:pPr>
            <a:r>
              <a:rPr lang="en-US" altLang="en-US" dirty="0"/>
              <a:t>(Light microscopy is limited to around 1000x)</a:t>
            </a:r>
            <a:r>
              <a:rPr lang="en-US" altLang="en-US" sz="2400" dirty="0"/>
              <a:t> </a:t>
            </a:r>
          </a:p>
          <a:p>
            <a:pPr marL="223838" indent="-223838" eaLnBrk="1" hangingPunct="1">
              <a:tabLst>
                <a:tab pos="520700" algn="l"/>
              </a:tabLst>
            </a:pPr>
            <a:r>
              <a:rPr lang="en-US" altLang="en-US" sz="2400" dirty="0"/>
              <a:t>Synthetic imaging </a:t>
            </a:r>
          </a:p>
          <a:p>
            <a:pPr marL="862013" lvl="1" eaLnBrk="1" hangingPunct="1">
              <a:tabLst>
                <a:tab pos="520700" algn="l"/>
              </a:tabLst>
            </a:pPr>
            <a:r>
              <a:rPr lang="en-US" altLang="en-US" sz="2000" dirty="0">
                <a:solidFill>
                  <a:srgbClr val="000000"/>
                </a:solidFill>
              </a:rPr>
              <a:t>3D modeling or visualization systems for flight simulators, machine design, special effects and animations, etc.</a:t>
            </a:r>
          </a:p>
          <a:p>
            <a:pPr marL="862013" lvl="1" eaLnBrk="1" hangingPunct="1">
              <a:buFontTx/>
              <a:buNone/>
              <a:tabLst>
                <a:tab pos="520700" algn="l"/>
              </a:tabLst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>
            <a:extLst>
              <a:ext uri="{FF2B5EF4-FFF2-40B4-BE49-F238E27FC236}">
                <a16:creationId xmlns:a16="http://schemas.microsoft.com/office/drawing/2014/main" id="{7D362329-A7C7-5948-919C-B59D254D41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altLang="en-US"/>
              <a:t>Applications of DIP</a:t>
            </a:r>
          </a:p>
        </p:txBody>
      </p:sp>
      <p:pic>
        <p:nvPicPr>
          <p:cNvPr id="18439" name="Picture 3">
            <a:extLst>
              <a:ext uri="{FF2B5EF4-FFF2-40B4-BE49-F238E27FC236}">
                <a16:creationId xmlns:a16="http://schemas.microsoft.com/office/drawing/2014/main" id="{1EEBBA94-0077-B883-9F24-22C60E7FF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659742"/>
            <a:ext cx="8763000" cy="42243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Date Placeholder 3">
            <a:extLst>
              <a:ext uri="{FF2B5EF4-FFF2-40B4-BE49-F238E27FC236}">
                <a16:creationId xmlns:a16="http://schemas.microsoft.com/office/drawing/2014/main" id="{3A3479A9-21C8-39AB-0F72-2EC2DB9F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0668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3D35CDCB-30AC-4F3E-88C7-AA2CD4762031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18435" name="Footer Placeholder 4">
            <a:extLst>
              <a:ext uri="{FF2B5EF4-FFF2-40B4-BE49-F238E27FC236}">
                <a16:creationId xmlns:a16="http://schemas.microsoft.com/office/drawing/2014/main" id="{D0C3C067-DE09-5160-16AE-9509CACC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553200"/>
            <a:ext cx="73914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en-US" sz="1300"/>
              <a:t>CUI, Lahore Campus -- CSC 331: Digital Image Processing --  © Dr. Usama Ijaz Bajwa</a:t>
            </a:r>
          </a:p>
        </p:txBody>
      </p:sp>
      <p:sp>
        <p:nvSpPr>
          <p:cNvPr id="18436" name="Slide Number Placeholder 5">
            <a:extLst>
              <a:ext uri="{FF2B5EF4-FFF2-40B4-BE49-F238E27FC236}">
                <a16:creationId xmlns:a16="http://schemas.microsoft.com/office/drawing/2014/main" id="{0FE9D5E6-B3A2-B16E-C7E5-A19F2F22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6553200"/>
            <a:ext cx="3810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2F0B59A3-16DD-456E-BEA0-45443FE715AD}" type="slidenum">
              <a:rPr lang="en-US" altLang="en-US" sz="1400"/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8</a:t>
            </a:fld>
            <a:endParaRPr lang="en-US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>
            <a:extLst>
              <a:ext uri="{FF2B5EF4-FFF2-40B4-BE49-F238E27FC236}">
                <a16:creationId xmlns:a16="http://schemas.microsoft.com/office/drawing/2014/main" id="{83583B80-6DF4-1617-8546-B9D6FDBCA8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3DB0C9B-4FBA-43A8-B33B-D22EDD45500B}" type="datetime1">
              <a:rPr lang="en-US" altLang="en-US" sz="1400" smtClean="0"/>
              <a:t>9/4/2024</a:t>
            </a:fld>
            <a:endParaRPr lang="en-US" altLang="en-US" sz="1400"/>
          </a:p>
        </p:txBody>
      </p:sp>
      <p:sp>
        <p:nvSpPr>
          <p:cNvPr id="20483" name="Footer Placeholder 4">
            <a:extLst>
              <a:ext uri="{FF2B5EF4-FFF2-40B4-BE49-F238E27FC236}">
                <a16:creationId xmlns:a16="http://schemas.microsoft.com/office/drawing/2014/main" id="{3A8D4220-E4A0-15E4-E52A-2220826D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/>
              <a:t>CUI, Lahore Campus -- CSC 331: Digital Image Processing --  © Dr. Usama Ijaz Bajwa</a:t>
            </a:r>
          </a:p>
        </p:txBody>
      </p:sp>
      <p:sp>
        <p:nvSpPr>
          <p:cNvPr id="20484" name="Slide Number Placeholder 5">
            <a:extLst>
              <a:ext uri="{FF2B5EF4-FFF2-40B4-BE49-F238E27FC236}">
                <a16:creationId xmlns:a16="http://schemas.microsoft.com/office/drawing/2014/main" id="{BD89D758-52C8-603C-06E5-CDF26F5E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spcAft>
                <a:spcPct val="20000"/>
              </a:spcAft>
              <a:buClr>
                <a:srgbClr val="0066CC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har char="–"/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711A580-08FC-4ABD-8297-984660EBB5A6}" type="slidenum">
              <a:rPr lang="en-US" altLang="en-US" sz="1400"/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20485" name="Rectangle 2">
            <a:extLst>
              <a:ext uri="{FF2B5EF4-FFF2-40B4-BE49-F238E27FC236}">
                <a16:creationId xmlns:a16="http://schemas.microsoft.com/office/drawing/2014/main" id="{8899ECDA-2702-F927-E0CD-12319E91E2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DIP</a:t>
            </a:r>
            <a:endParaRPr lang="en-US" altLang="en-US" sz="4000">
              <a:solidFill>
                <a:srgbClr val="000000"/>
              </a:solidFill>
              <a:latin typeface="Wingdings3" charset="0"/>
            </a:endParaRPr>
          </a:p>
        </p:txBody>
      </p:sp>
      <p:sp>
        <p:nvSpPr>
          <p:cNvPr id="20486" name="Content Placeholder 1">
            <a:extLst>
              <a:ext uri="{FF2B5EF4-FFF2-40B4-BE49-F238E27FC236}">
                <a16:creationId xmlns:a16="http://schemas.microsoft.com/office/drawing/2014/main" id="{6B8AF31A-6709-3783-0043-DDFD4A8297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9E4255EA-8ED1-217A-5C70-D28D1AAFF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128713"/>
            <a:ext cx="8432800" cy="454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8" name="Picture 5">
            <a:extLst>
              <a:ext uri="{FF2B5EF4-FFF2-40B4-BE49-F238E27FC236}">
                <a16:creationId xmlns:a16="http://schemas.microsoft.com/office/drawing/2014/main" id="{742236C3-7F68-7027-AA15-8BF4C0B7F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689600"/>
            <a:ext cx="8016875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23646</TotalTime>
  <Words>1029</Words>
  <Application>Microsoft Office PowerPoint</Application>
  <PresentationFormat>On-screen Show (4:3)</PresentationFormat>
  <Paragraphs>204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Times New Roman</vt:lpstr>
      <vt:lpstr>Wingdings</vt:lpstr>
      <vt:lpstr>Wingdings3</vt:lpstr>
      <vt:lpstr>Default Design</vt:lpstr>
      <vt:lpstr>Applications of DIP</vt:lpstr>
      <vt:lpstr>EM Spectrum</vt:lpstr>
      <vt:lpstr>Applications of DIP: EM band imaging</vt:lpstr>
      <vt:lpstr> Infrared / Thermal imaging</vt:lpstr>
      <vt:lpstr> Infrared / Thermal imaging</vt:lpstr>
      <vt:lpstr> Infrared / Thermal imaging</vt:lpstr>
      <vt:lpstr>Applications of DIP: Non-EM band imaging </vt:lpstr>
      <vt:lpstr>Applications of DIP</vt:lpstr>
      <vt:lpstr>Applications of DIP</vt:lpstr>
      <vt:lpstr>Applications of DIP</vt:lpstr>
      <vt:lpstr>Applications of DIP</vt:lpstr>
      <vt:lpstr>Applications of DIP</vt:lpstr>
      <vt:lpstr>Applications of DIP</vt:lpstr>
      <vt:lpstr>Applications of DIP</vt:lpstr>
      <vt:lpstr>Applications of DIP</vt:lpstr>
      <vt:lpstr>Applications of DIP</vt:lpstr>
      <vt:lpstr>Applications of DIP</vt:lpstr>
      <vt:lpstr>Applications of DIP</vt:lpstr>
      <vt:lpstr>Applications of DIP</vt:lpstr>
      <vt:lpstr>Applications of DIP</vt:lpstr>
      <vt:lpstr>Classification of DIP and Computer Vision Processes</vt:lpstr>
      <vt:lpstr>Image Processing Steps </vt:lpstr>
      <vt:lpstr>Image Processing Computer vision and PR</vt:lpstr>
      <vt:lpstr>Scope of DIP</vt:lpstr>
    </vt:vector>
  </TitlesOfParts>
  <Company>COMSATS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Usama Ijaz Bajwa</dc:creator>
  <cp:lastModifiedBy>Muntaha Iqbal</cp:lastModifiedBy>
  <cp:revision>255</cp:revision>
  <dcterms:created xsi:type="dcterms:W3CDTF">2003-08-04T04:10:28Z</dcterms:created>
  <dcterms:modified xsi:type="dcterms:W3CDTF">2024-09-05T04:08:25Z</dcterms:modified>
</cp:coreProperties>
</file>